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5" r:id="rId3"/>
    <p:sldMasterId id="2147483704" r:id="rId4"/>
  </p:sldMasterIdLst>
  <p:notesMasterIdLst>
    <p:notesMasterId r:id="rId56"/>
  </p:notesMasterIdLst>
  <p:sldIdLst>
    <p:sldId id="256" r:id="rId5"/>
    <p:sldId id="724" r:id="rId6"/>
    <p:sldId id="812" r:id="rId7"/>
    <p:sldId id="815" r:id="rId8"/>
    <p:sldId id="816" r:id="rId9"/>
    <p:sldId id="817" r:id="rId10"/>
    <p:sldId id="818" r:id="rId11"/>
    <p:sldId id="819" r:id="rId12"/>
    <p:sldId id="820" r:id="rId13"/>
    <p:sldId id="831" r:id="rId14"/>
    <p:sldId id="832" r:id="rId15"/>
    <p:sldId id="748" r:id="rId16"/>
    <p:sldId id="821" r:id="rId17"/>
    <p:sldId id="827" r:id="rId18"/>
    <p:sldId id="828" r:id="rId19"/>
    <p:sldId id="829" r:id="rId20"/>
    <p:sldId id="830" r:id="rId21"/>
    <p:sldId id="833" r:id="rId22"/>
    <p:sldId id="834" r:id="rId23"/>
    <p:sldId id="890" r:id="rId24"/>
    <p:sldId id="891" r:id="rId25"/>
    <p:sldId id="892" r:id="rId26"/>
    <p:sldId id="836" r:id="rId27"/>
    <p:sldId id="854" r:id="rId28"/>
    <p:sldId id="855" r:id="rId29"/>
    <p:sldId id="856" r:id="rId30"/>
    <p:sldId id="859" r:id="rId31"/>
    <p:sldId id="860" r:id="rId32"/>
    <p:sldId id="861" r:id="rId33"/>
    <p:sldId id="857" r:id="rId34"/>
    <p:sldId id="858" r:id="rId35"/>
    <p:sldId id="822" r:id="rId36"/>
    <p:sldId id="823" r:id="rId37"/>
    <p:sldId id="824" r:id="rId38"/>
    <p:sldId id="825" r:id="rId39"/>
    <p:sldId id="826" r:id="rId40"/>
    <p:sldId id="862" r:id="rId41"/>
    <p:sldId id="863" r:id="rId42"/>
    <p:sldId id="864" r:id="rId43"/>
    <p:sldId id="865" r:id="rId44"/>
    <p:sldId id="866" r:id="rId45"/>
    <p:sldId id="867" r:id="rId46"/>
    <p:sldId id="868" r:id="rId47"/>
    <p:sldId id="869" r:id="rId48"/>
    <p:sldId id="870" r:id="rId49"/>
    <p:sldId id="871" r:id="rId50"/>
    <p:sldId id="872" r:id="rId51"/>
    <p:sldId id="873" r:id="rId52"/>
    <p:sldId id="874" r:id="rId53"/>
    <p:sldId id="875" r:id="rId54"/>
    <p:sldId id="889" r:id="rId5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5B"/>
    <a:srgbClr val="12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7"/>
    <p:restoredTop sz="94619"/>
  </p:normalViewPr>
  <p:slideViewPr>
    <p:cSldViewPr snapToGrid="0" snapToObjects="1">
      <p:cViewPr>
        <p:scale>
          <a:sx n="75" d="100"/>
          <a:sy n="75" d="100"/>
        </p:scale>
        <p:origin x="-12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57752-7103-8544-B321-29F19587EDC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2B9C-E715-7D4B-BB62-B17AEE59E1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6C383-1EEC-6049-AA21-E304AB532A34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48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AE5040-3F78-E54E-B0D6-72BCF4122AF9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49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7B208-4E24-B54B-A7E1-9B3B0410EB90}" type="slidenum">
              <a:rPr lang="it-IT">
                <a:solidFill>
                  <a:prstClr val="black"/>
                </a:solidFill>
                <a:latin typeface="Calibri"/>
              </a:rPr>
              <a:pPr>
                <a:defRPr/>
              </a:pPr>
              <a:t>50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C0E39-449F-4F48-91EB-61C202CECE93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Text Box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52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84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0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18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85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79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9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24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698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866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4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11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980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125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42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6457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lo stile del titolo dello schema</a:t>
            </a:r>
          </a:p>
        </p:txBody>
      </p:sp>
      <p:sp>
        <p:nvSpPr>
          <p:cNvPr id="6458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1292-1D7E-0846-BE53-A971562DAA61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50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AD9F-E1FE-6E48-87B1-01414D075B82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21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211D-1738-764C-A9E4-CEBF0C06F526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0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DE72-711A-FA46-834C-311C160F4E37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55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D189-689C-354A-A7C3-F0FD920FFC6F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9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5445-A17D-A749-B6AD-0AB1FBE7389B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4E7EE-9396-DD45-A295-8AFB5A2C867E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8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0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F982-E380-1A4B-B15D-C8E5AC4D9E12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59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E6EE-2483-C546-A449-5FF208547B1D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86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6347-0541-3840-88DE-15F946CAF5B0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20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ED424-2AEB-DE4B-8BC6-368F03358F65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97E1-B7B2-834C-B0CF-663453350901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6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DCAF-50F7-F84B-A6BF-D4F5C6A9CA36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8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80A8-B647-7E40-89C5-E66B8568F070}" type="slidenum">
              <a:rPr lang="it-IT">
                <a:solidFill>
                  <a:srgbClr val="40458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56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98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752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57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03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867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214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92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9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344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363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863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45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12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1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3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282C-666D-D54E-90BD-11DBBC7629F8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7BB2-D93C-7A45-8BA6-3214CD150C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 sz="4400">
                    <a:solidFill>
                      <a:srgbClr val="040408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4400">
                  <a:solidFill>
                    <a:srgbClr val="040408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3553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55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55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EE5EEBB-CC87-0040-99A0-F8406C6E6426}" type="slidenum">
              <a:rPr lang="it-IT">
                <a:solidFill>
                  <a:srgbClr val="40458C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40458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282C-666D-D54E-90BD-11DBBC7629F8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09/11/2018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7BB2-D93C-7A45-8BA6-3214CD150CA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0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pietro\Desktop\Video\Auguri%20professore%20errore.mo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0596" y="5636256"/>
            <a:ext cx="8230380" cy="1224247"/>
          </a:xfrm>
        </p:spPr>
        <p:txBody>
          <a:bodyPr>
            <a:normAutofit/>
          </a:bodyPr>
          <a:lstStyle/>
          <a:p>
            <a:r>
              <a:rPr lang="it-IT" dirty="0" smtClean="0"/>
              <a:t>Pietro Di Martino</a:t>
            </a:r>
          </a:p>
          <a:p>
            <a:r>
              <a:rPr lang="it-IT" dirty="0" smtClean="0"/>
              <a:t>Dipartimento di Matematica- Università di Pisa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1843" y="57183"/>
            <a:ext cx="8954197" cy="1200329"/>
          </a:xfrm>
          <a:prstGeom prst="rect">
            <a:avLst/>
          </a:prstGeom>
          <a:solidFill>
            <a:srgbClr val="CCFF66"/>
          </a:solidFill>
          <a:ln w="76200" cmpd="sng">
            <a:solidFill>
              <a:srgbClr val="AD010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L’errore nell’insegnamento-apprendimento della matematica</a:t>
            </a:r>
            <a:endParaRPr lang="it-IT" sz="36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Immagine 1" descr="Schermata 2018-11-08 alle 09.5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586"/>
            <a:ext cx="9144000" cy="13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Attività 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33480" y="986366"/>
            <a:ext cx="6555845" cy="954107"/>
          </a:xfrm>
          <a:prstGeom prst="rect">
            <a:avLst/>
          </a:prstGeom>
          <a:solidFill>
            <a:srgbClr val="DCE6F2"/>
          </a:solidFill>
          <a:ln w="76200" cmpd="sng">
            <a:solidFill>
              <a:srgbClr val="4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/>
                <a:cs typeface="Cambria"/>
              </a:rPr>
              <a:t>Valutare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n-US" sz="2800" dirty="0" err="1">
                <a:latin typeface="Cambria"/>
                <a:cs typeface="Cambria"/>
              </a:rPr>
              <a:t>elaborati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n-US" sz="2800" dirty="0" err="1">
                <a:latin typeface="Cambria"/>
                <a:cs typeface="Cambria"/>
              </a:rPr>
              <a:t>degli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n-US" sz="2800" dirty="0" err="1">
                <a:latin typeface="Cambria"/>
                <a:cs typeface="Cambria"/>
              </a:rPr>
              <a:t>studenti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n-US" sz="2800" dirty="0" err="1">
                <a:latin typeface="Cambria"/>
                <a:cs typeface="Cambria"/>
              </a:rPr>
              <a:t>dando</a:t>
            </a:r>
            <a:r>
              <a:rPr lang="en-US" sz="2800" dirty="0">
                <a:latin typeface="Cambria"/>
                <a:cs typeface="Cambria"/>
              </a:rPr>
              <a:t> un </a:t>
            </a:r>
            <a:r>
              <a:rPr lang="en-US" sz="2800" dirty="0" err="1">
                <a:latin typeface="Cambria"/>
                <a:cs typeface="Cambria"/>
              </a:rPr>
              <a:t>voto</a:t>
            </a:r>
            <a:r>
              <a:rPr lang="en-US" sz="2800" dirty="0">
                <a:latin typeface="Cambria"/>
                <a:cs typeface="Cambria"/>
              </a:rPr>
              <a:t> da 1 a 10 e </a:t>
            </a:r>
            <a:r>
              <a:rPr lang="en-US" sz="2800" dirty="0" err="1" smtClean="0">
                <a:latin typeface="Cambria"/>
                <a:cs typeface="Cambria"/>
              </a:rPr>
              <a:t>giustificandolo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1066" y="2089658"/>
            <a:ext cx="5595409" cy="954107"/>
          </a:xfrm>
          <a:prstGeom prst="rect">
            <a:avLst/>
          </a:prstGeom>
          <a:noFill/>
          <a:ln w="38100">
            <a:solidFill>
              <a:srgbClr val="4F6228"/>
            </a:solidFill>
            <a:miter lim="800000"/>
            <a:headEnd/>
            <a:tailEnd/>
          </a:ln>
          <a:effectLst/>
          <a:ex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/>
              <a:t>Svolgere la seguente </a:t>
            </a:r>
            <a:r>
              <a:rPr lang="it-IT" sz="2800" dirty="0" smtClean="0"/>
              <a:t>espressione</a:t>
            </a:r>
            <a:r>
              <a:rPr lang="it-IT" sz="2800" dirty="0"/>
              <a:t> </a:t>
            </a:r>
            <a:r>
              <a:rPr lang="it-IT" sz="2800" dirty="0" smtClean="0"/>
              <a:t>4x</a:t>
            </a:r>
            <a:r>
              <a:rPr lang="it-IT" sz="2800" dirty="0"/>
              <a:t>(2+1/2)+(3x2)-7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3270905"/>
            <a:ext cx="8461375" cy="523220"/>
          </a:xfrm>
          <a:prstGeom prst="rect">
            <a:avLst/>
          </a:prstGeom>
          <a:solidFill>
            <a:srgbClr val="FFCC66"/>
          </a:solidFill>
          <a:ln w="381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Marco: 4x2+1/2+3x2-7= (4x5/2)+6-7=10+6-7=9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5575" y="4066771"/>
            <a:ext cx="53276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Lucia: 4x5/2+5-7=10+5-7=8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80175" y="4066771"/>
            <a:ext cx="2305050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Gemma: 9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5575" y="4867804"/>
            <a:ext cx="7200900" cy="984250"/>
          </a:xfrm>
          <a:prstGeom prst="rect">
            <a:avLst/>
          </a:prstGeom>
          <a:solidFill>
            <a:srgbClr val="99FF99"/>
          </a:solidFill>
          <a:ln w="381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Sandro: [4x(2+1/2)]+[(3x2)]-7=[4x5/2]+[6]-7=10+6-7=16-7=9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5575" y="6144280"/>
            <a:ext cx="61214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Martina: (4x5/2)+(6-7)=10+1=11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480175" y="6127347"/>
            <a:ext cx="2519363" cy="523220"/>
          </a:xfrm>
          <a:prstGeom prst="rect">
            <a:avLst/>
          </a:prstGeom>
          <a:solidFill>
            <a:srgbClr val="FFCC99"/>
          </a:solidFill>
          <a:ln w="381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Emanuele: 10</a:t>
            </a:r>
          </a:p>
        </p:txBody>
      </p:sp>
    </p:spTree>
    <p:extLst>
      <p:ext uri="{BB962C8B-B14F-4D97-AF65-F5344CB8AC3E}">
        <p14:creationId xmlns:p14="http://schemas.microsoft.com/office/powerpoint/2010/main" val="2594348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1843" y="96313"/>
            <a:ext cx="8954197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200" dirty="0" smtClean="0">
                <a:solidFill>
                  <a:srgbClr val="040408"/>
                </a:solidFill>
                <a:latin typeface="Cambria"/>
                <a:cs typeface="Cambria"/>
              </a:rPr>
              <a:t>Approccio tradizionale all’errore in matematica</a:t>
            </a:r>
            <a:endParaRPr lang="it-IT" sz="32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934066" y="1043362"/>
            <a:ext cx="2642658" cy="954107"/>
          </a:xfrm>
          <a:prstGeom prst="rect">
            <a:avLst/>
          </a:prstGeom>
          <a:solidFill>
            <a:srgbClr val="FF6666"/>
          </a:solidFill>
          <a:ln w="76200">
            <a:solidFill>
              <a:srgbClr val="4F622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Assunto: “Uno vale uno”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13487" y="1053568"/>
            <a:ext cx="4802718" cy="954107"/>
          </a:xfrm>
          <a:prstGeom prst="rect">
            <a:avLst/>
          </a:prstGeom>
          <a:solidFill>
            <a:srgbClr val="CCFFCC"/>
          </a:solidFill>
          <a:ln w="76200">
            <a:solidFill>
              <a:srgbClr val="4F622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Approccio quantitativo alla valutazione in matematica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813487" y="3136354"/>
            <a:ext cx="4802718" cy="954107"/>
          </a:xfrm>
          <a:prstGeom prst="rect">
            <a:avLst/>
          </a:prstGeom>
          <a:solidFill>
            <a:srgbClr val="CCFFCC"/>
          </a:solidFill>
          <a:ln w="76200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L’osservazione, essendo basata sull’errore, è oggettiva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774267" y="3135689"/>
            <a:ext cx="3261773" cy="954107"/>
          </a:xfrm>
          <a:prstGeom prst="rect">
            <a:avLst/>
          </a:prstGeom>
          <a:solidFill>
            <a:srgbClr val="FF6666"/>
          </a:solidFill>
          <a:ln w="76200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Assunto: l’errore è indicatore oggettivo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83741" y="4236358"/>
            <a:ext cx="4176871" cy="954107"/>
          </a:xfrm>
          <a:prstGeom prst="rect">
            <a:avLst/>
          </a:prstGeom>
          <a:solidFill>
            <a:srgbClr val="FF6666"/>
          </a:solidFill>
          <a:ln w="76200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Assunto: identificazione errore - difficoltà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814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Attività 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7999" y="969433"/>
            <a:ext cx="8263467" cy="687918"/>
          </a:xfrm>
          <a:prstGeom prst="rect">
            <a:avLst/>
          </a:prstGeom>
          <a:solidFill>
            <a:srgbClr val="CFDBFD"/>
          </a:solidFill>
          <a:ln w="38100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4400" dirty="0" smtClean="0">
                <a:solidFill>
                  <a:srgbClr val="040408"/>
                </a:solidFill>
                <a:latin typeface="Cambria"/>
                <a:cs typeface="Cambria"/>
              </a:rPr>
              <a:t>Che tipo di ragazzo è Federico</a:t>
            </a:r>
            <a:endParaRPr lang="en-US" sz="44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4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507999" y="1773761"/>
            <a:ext cx="4690534" cy="4822825"/>
          </a:xfrm>
          <a:prstGeom prst="rect">
            <a:avLst/>
          </a:prstGeom>
          <a:solidFill>
            <a:srgbClr val="FFFF66"/>
          </a:solidFill>
          <a:ln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Federico entra in classe e si dirige subito al suo posto.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Si siede, tira fuori dallo zainetto penne e quaderni e inizia a ripassare le lezioni.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I compagni lo invitano a giocare, ma si rifiuta dicendo che deve studiare.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All</a:t>
            </a:r>
            <a:r>
              <a:rPr lang="ja-JP" alt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arrivo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dell</a:t>
            </a:r>
            <a:r>
              <a:rPr lang="ja-JP" alt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insegnante Federico si alza, le sorride, quindi torna a sedersi</a:t>
            </a:r>
            <a:endParaRPr lang="it-IT" sz="28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pic>
        <p:nvPicPr>
          <p:cNvPr id="5" name="Picture 6" descr="Arte-Incora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42036"/>
            <a:ext cx="3071813" cy="4487458"/>
          </a:xfrm>
          <a:prstGeom prst="rect">
            <a:avLst/>
          </a:prstGeom>
          <a:noFill/>
          <a:ln w="38100">
            <a:solidFill>
              <a:srgbClr val="0404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9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13487" y="104248"/>
            <a:ext cx="7862201" cy="936625"/>
          </a:xfrm>
          <a:prstGeom prst="rect">
            <a:avLst/>
          </a:prstGeom>
          <a:solidFill>
            <a:srgbClr val="CCCCFF"/>
          </a:solidFill>
          <a:ln w="38100">
            <a:solidFill>
              <a:srgbClr val="040408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smtClean="0">
                <a:solidFill>
                  <a:srgbClr val="040408"/>
                </a:solidFill>
                <a:latin typeface="Cambria"/>
                <a:cs typeface="Cambria"/>
              </a:rPr>
              <a:t>Secondo lei, che tipo di ragazzo è Federico?  </a:t>
            </a:r>
            <a:br>
              <a:rPr lang="it-IT" sz="2800" smtClean="0">
                <a:solidFill>
                  <a:srgbClr val="040408"/>
                </a:solidFill>
                <a:latin typeface="Cambria"/>
                <a:cs typeface="Cambria"/>
              </a:rPr>
            </a:br>
            <a:r>
              <a:rPr lang="it-IT" sz="2400" smtClean="0">
                <a:solidFill>
                  <a:srgbClr val="040408"/>
                </a:solidFill>
                <a:latin typeface="Cambria"/>
                <a:cs typeface="Cambria"/>
              </a:rPr>
              <a:t>1: per niente	2: un po</a:t>
            </a:r>
            <a:r>
              <a:rPr lang="ja-JP" altLang="it-IT" sz="240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400" smtClean="0">
                <a:solidFill>
                  <a:srgbClr val="040408"/>
                </a:solidFill>
                <a:latin typeface="Cambria"/>
                <a:cs typeface="Cambria"/>
              </a:rPr>
              <a:t>   3: non so  4: abbastanza  5: molto</a:t>
            </a:r>
            <a:endParaRPr lang="it-IT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45774" y="1262093"/>
            <a:ext cx="5729826" cy="4833907"/>
          </a:xfrm>
          <a:prstGeom prst="rect">
            <a:avLst/>
          </a:prstGeom>
          <a:solidFill>
            <a:schemeClr val="bg1"/>
          </a:solidFill>
          <a:ln w="76200"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Responsabile 	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Secchione	          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Diligente	          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Socievole	          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Studioso	          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Indipendente	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Intelligente 	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Isolato	          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Furbo	            1	2	3	4	5	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it-IT" sz="2400" dirty="0" smtClean="0">
                <a:solidFill>
                  <a:srgbClr val="040408"/>
                </a:solidFill>
                <a:latin typeface="Cambria"/>
                <a:cs typeface="Cambria"/>
              </a:rPr>
              <a:t>Maturo	            1	2	3	4	5</a:t>
            </a:r>
            <a:endParaRPr lang="it-IT" sz="24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618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14600" y="5403850"/>
            <a:ext cx="762000" cy="838200"/>
            <a:chOff x="1584" y="3312"/>
            <a:chExt cx="480" cy="528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1584" y="3312"/>
              <a:ext cx="0" cy="5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584" y="3840"/>
              <a:ext cx="4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</p:grp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98950" y="3390900"/>
            <a:ext cx="803275" cy="1211263"/>
          </a:xfrm>
          <a:prstGeom prst="upArrow">
            <a:avLst>
              <a:gd name="adj1" fmla="val 50000"/>
              <a:gd name="adj2" fmla="val 3769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4400">
              <a:solidFill>
                <a:srgbClr val="040408"/>
              </a:solidFill>
              <a:latin typeface="Comic Sans MS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505200" y="220186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Federico </a:t>
            </a:r>
            <a:r>
              <a:rPr lang="it-IT" sz="3200" b="1" i="1" smtClean="0">
                <a:solidFill>
                  <a:srgbClr val="040408"/>
                </a:solidFill>
                <a:latin typeface="Times New Roman" charset="0"/>
              </a:rPr>
              <a:t>è</a:t>
            </a: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...</a:t>
            </a:r>
            <a:endParaRPr lang="it-IT" sz="3200" smtClean="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1033463" y="1052513"/>
            <a:ext cx="7696200" cy="1219200"/>
          </a:xfrm>
          <a:prstGeom prst="flowChartInputOutpu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GIUDIZIO</a:t>
            </a:r>
            <a:r>
              <a:rPr lang="it-IT" sz="4000" b="1">
                <a:solidFill>
                  <a:srgbClr val="040408"/>
                </a:solidFill>
                <a:latin typeface="Times New Roman" charset="0"/>
              </a:rPr>
              <a:t> </a:t>
            </a:r>
            <a:endParaRPr lang="it-IT" sz="24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838200" y="5013325"/>
            <a:ext cx="7848600" cy="1295400"/>
          </a:xfrm>
          <a:prstGeom prst="flowChartInputOutpu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OSSERVAZIONE</a:t>
            </a:r>
            <a:endParaRPr lang="it-IT" sz="2400">
              <a:solidFill>
                <a:srgbClr val="040408"/>
              </a:solidFill>
              <a:latin typeface="Comic Sans MS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581400" y="630555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Federico fa...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Prima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428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1" grpId="0"/>
      <p:bldP spid="25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514600" y="5403850"/>
            <a:ext cx="762000" cy="838200"/>
            <a:chOff x="1584" y="3312"/>
            <a:chExt cx="480" cy="528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584" y="3312"/>
              <a:ext cx="0" cy="5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3840"/>
              <a:ext cx="48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38200" y="5013325"/>
            <a:ext cx="7848600" cy="1295400"/>
          </a:xfrm>
          <a:prstGeom prst="flowChartInputOutpu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OSSERVAZIONE</a:t>
            </a:r>
            <a:endParaRPr lang="it-IT" sz="2400">
              <a:solidFill>
                <a:srgbClr val="040408"/>
              </a:solidFill>
              <a:latin typeface="Comic Sans MS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81400" y="630555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Federico fa...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05200" y="220186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Federico </a:t>
            </a:r>
            <a:r>
              <a:rPr lang="it-IT" sz="3200" b="1" i="1" smtClean="0">
                <a:solidFill>
                  <a:srgbClr val="040408"/>
                </a:solidFill>
                <a:latin typeface="Times New Roman" charset="0"/>
              </a:rPr>
              <a:t>è</a:t>
            </a: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...</a:t>
            </a:r>
            <a:endParaRPr lang="it-IT" sz="3200" smtClean="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033463" y="1052513"/>
            <a:ext cx="7696200" cy="1219200"/>
          </a:xfrm>
          <a:prstGeom prst="flowChartInputOutpu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GIUDIZIO</a:t>
            </a:r>
            <a:r>
              <a:rPr lang="it-IT" sz="4000" b="1">
                <a:solidFill>
                  <a:srgbClr val="040408"/>
                </a:solidFill>
                <a:latin typeface="Times New Roman" charset="0"/>
              </a:rPr>
              <a:t> </a:t>
            </a:r>
            <a:endParaRPr lang="it-IT" sz="24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124075" y="4144963"/>
            <a:ext cx="4797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Federico fa così perché...</a:t>
            </a:r>
            <a:endParaRPr lang="it-IT" sz="3200" smtClean="0">
              <a:solidFill>
                <a:srgbClr val="040408"/>
              </a:solidFill>
              <a:latin typeface="Times New Roman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2744788" y="3306763"/>
            <a:ext cx="609600" cy="914400"/>
            <a:chOff x="1440" y="1104"/>
            <a:chExt cx="384" cy="576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440" y="1104"/>
              <a:ext cx="0" cy="5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440" y="1680"/>
              <a:ext cx="3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</p:grp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1187450" y="2930525"/>
            <a:ext cx="7696200" cy="1219200"/>
          </a:xfrm>
          <a:prstGeom prst="flowChartInputOutpu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INTERPRETAZIONE</a:t>
            </a:r>
            <a:endParaRPr lang="it-IT" sz="24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Prima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71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24075" y="3940175"/>
            <a:ext cx="479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smtClean="0">
                <a:solidFill>
                  <a:srgbClr val="040408"/>
                </a:solidFill>
                <a:latin typeface="Times New Roman" charset="0"/>
              </a:rPr>
              <a:t>Federico fa così perché...</a:t>
            </a:r>
            <a:endParaRPr lang="it-IT" sz="3200" smtClean="0">
              <a:solidFill>
                <a:srgbClr val="040408"/>
              </a:solidFill>
              <a:latin typeface="Times New Roman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744788" y="3101975"/>
            <a:ext cx="609600" cy="914400"/>
            <a:chOff x="1440" y="1104"/>
            <a:chExt cx="384" cy="576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440" y="1104"/>
              <a:ext cx="0" cy="57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440" y="1680"/>
              <a:ext cx="3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4400">
                <a:solidFill>
                  <a:srgbClr val="040408"/>
                </a:solidFill>
                <a:latin typeface="Comic Sans MS" charset="0"/>
              </a:endParaRPr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187450" y="2725738"/>
            <a:ext cx="7696200" cy="1219200"/>
          </a:xfrm>
          <a:prstGeom prst="flowChartInputOutpu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INTERPRETAZIONE</a:t>
            </a:r>
            <a:endParaRPr lang="it-IT" sz="24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00338" y="1268413"/>
            <a:ext cx="3887787" cy="777875"/>
          </a:xfrm>
          <a:prstGeom prst="rect">
            <a:avLst/>
          </a:prstGeom>
          <a:solidFill>
            <a:srgbClr val="FFCC99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4000" smtClean="0">
                <a:solidFill>
                  <a:srgbClr val="040408"/>
                </a:solidFill>
                <a:latin typeface="Comic Sans MS" charset="0"/>
              </a:rPr>
              <a:t>Mette in gioco: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787900" y="4592638"/>
            <a:ext cx="4105275" cy="717550"/>
          </a:xfrm>
          <a:prstGeom prst="rect">
            <a:avLst/>
          </a:prstGeom>
          <a:solidFill>
            <a:srgbClr val="99FF99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smtClean="0">
                <a:solidFill>
                  <a:srgbClr val="040408"/>
                </a:solidFill>
                <a:latin typeface="Comic Sans MS" charset="0"/>
              </a:rPr>
              <a:t>nostre convinzioni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09538" y="4579938"/>
            <a:ext cx="4246562" cy="717550"/>
          </a:xfrm>
          <a:prstGeom prst="rect">
            <a:avLst/>
          </a:prstGeom>
          <a:solidFill>
            <a:srgbClr val="99FF99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smtClean="0">
                <a:solidFill>
                  <a:srgbClr val="040408"/>
                </a:solidFill>
                <a:latin typeface="Comic Sans MS" charset="0"/>
              </a:rPr>
              <a:t>nostre conoscenze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87900" y="5530850"/>
            <a:ext cx="4033838" cy="717550"/>
          </a:xfrm>
          <a:prstGeom prst="rect">
            <a:avLst/>
          </a:prstGeom>
          <a:solidFill>
            <a:srgbClr val="99FF99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smtClean="0">
                <a:solidFill>
                  <a:srgbClr val="040408"/>
                </a:solidFill>
                <a:latin typeface="Comic Sans MS" charset="0"/>
              </a:rPr>
              <a:t>nostre emozioni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9388" y="5529263"/>
            <a:ext cx="4246562" cy="717550"/>
          </a:xfrm>
          <a:prstGeom prst="rect">
            <a:avLst/>
          </a:prstGeom>
          <a:solidFill>
            <a:srgbClr val="99FF99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3600" smtClean="0">
                <a:solidFill>
                  <a:srgbClr val="040408"/>
                </a:solidFill>
                <a:latin typeface="Comic Sans MS" charset="0"/>
              </a:rPr>
              <a:t>nostre esperienze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Prima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71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pic>
        <p:nvPicPr>
          <p:cNvPr id="5" name="Picture 7" descr="Postman and Weing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6913" y="79406"/>
            <a:ext cx="1302154" cy="2135306"/>
          </a:xfrm>
          <a:prstGeom prst="rect">
            <a:avLst/>
          </a:prstGeom>
          <a:ln w="3810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00725" y="287879"/>
            <a:ext cx="6005317" cy="1760482"/>
          </a:xfrm>
          <a:prstGeom prst="rect">
            <a:avLst/>
          </a:prstGeom>
          <a:noFill/>
          <a:ln w="38100" cmpd="sng">
            <a:solidFill>
              <a:srgbClr val="4F6228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Noi trasferiamo i nostri sentimenti e valutazioni a oggetti al di fuori di noi.  Per esempio, diciamo 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“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John è stupido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”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 o 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“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Helen è vivace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”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 come se stupidità e vivacità fossero delle caratteristiche di John e Helen.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8021" y="2319298"/>
            <a:ext cx="8358019" cy="2092881"/>
          </a:xfrm>
          <a:prstGeom prst="rect">
            <a:avLst/>
          </a:prstGeom>
          <a:noFill/>
          <a:ln w="38100" cmpd="sng">
            <a:solidFill>
              <a:srgbClr val="4F6228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Una parafrasi letterale di 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“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John è stupido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”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 (ovvero, il suo significato più scientifico) può essere qualcosa del tipo: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“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Quando percepisco il comportamento di John, sono deluso, angustiato, frustrato o disgustato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”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.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La proposizione che uso per esprimere le mie percezioni e valutazioni di questi fatti è 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“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John è stupido</a:t>
            </a:r>
            <a:r>
              <a:rPr lang="ja-JP" altLang="it-IT" sz="2400" dirty="0">
                <a:solidFill>
                  <a:srgbClr val="040408"/>
                </a:solidFill>
                <a:latin typeface="Cambria"/>
                <a:cs typeface="Cambria"/>
              </a:rPr>
              <a:t>”</a:t>
            </a: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8822" y="4490180"/>
            <a:ext cx="8307218" cy="1760482"/>
          </a:xfrm>
          <a:prstGeom prst="rect">
            <a:avLst/>
          </a:prstGeom>
          <a:noFill/>
          <a:ln w="38100" cmpd="sng">
            <a:solidFill>
              <a:srgbClr val="4F6228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Dicendo “John è stupido”, parliamo di noi stessi molto di più che di John. 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Eppure, questo fatto non si riflette per nulla nell’affermazione. 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040408"/>
                </a:solidFill>
                <a:latin typeface="Cambria"/>
                <a:cs typeface="Cambria"/>
              </a:rPr>
              <a:t>L’io – il segno della partecipazione di colui che percepisce – è stato rimosso mediante una peculiarità grammaticale.’</a:t>
            </a:r>
          </a:p>
        </p:txBody>
      </p:sp>
    </p:spTree>
    <p:extLst>
      <p:ext uri="{BB962C8B-B14F-4D97-AF65-F5344CB8AC3E}">
        <p14:creationId xmlns:p14="http://schemas.microsoft.com/office/powerpoint/2010/main" val="17871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Seconda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1395" y="824097"/>
            <a:ext cx="8316256" cy="567452"/>
          </a:xfrm>
          <a:prstGeom prst="rect">
            <a:avLst/>
          </a:prstGeom>
          <a:solidFill>
            <a:srgbClr val="CCCCFF"/>
          </a:solidFill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smtClean="0">
                <a:solidFill>
                  <a:srgbClr val="040408"/>
                </a:solidFill>
                <a:latin typeface="Cambria"/>
                <a:cs typeface="Cambria"/>
              </a:rPr>
              <a:t>Siamo sicuri che l</a:t>
            </a:r>
            <a:r>
              <a:rPr lang="ja-JP" altLang="it-IT" sz="280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smtClean="0">
                <a:solidFill>
                  <a:srgbClr val="040408"/>
                </a:solidFill>
                <a:latin typeface="Cambria"/>
                <a:cs typeface="Cambria"/>
              </a:rPr>
              <a:t>errore sia un indicatore oggettivo?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29736" y="1524010"/>
            <a:ext cx="8053908" cy="35394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In quale contesto è stato commesso l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errore?</a:t>
            </a:r>
          </a:p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Chi ha costruito la 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‘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verifica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?</a:t>
            </a:r>
          </a:p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Chi ha stabilito gli obiettivi?</a:t>
            </a:r>
          </a:p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Chi ha stabilito che l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esercizio proposto permette di riconoscere il raggiungimento degli obiettivi?</a:t>
            </a:r>
          </a:p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Cosa c</a:t>
            </a:r>
            <a:r>
              <a:rPr lang="en-US" altLang="ja-JP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è di oggettivo nei vincoli che si impongono o meno agli allievi? (tempo / numero di esercizi / uso dei testi, della calcolatrice…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)</a:t>
            </a:r>
            <a:endParaRPr lang="it-IT" sz="28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7666" y="5301566"/>
            <a:ext cx="7875990" cy="567452"/>
          </a:xfrm>
          <a:prstGeom prst="rect">
            <a:avLst/>
          </a:prstGeom>
          <a:solidFill>
            <a:srgbClr val="CCCCFF"/>
          </a:solidFill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x-none" sz="2800" dirty="0" smtClean="0">
                <a:solidFill>
                  <a:srgbClr val="040408"/>
                </a:solidFill>
                <a:latin typeface="Cambria"/>
                <a:cs typeface="Cambria"/>
              </a:rPr>
              <a:t>E anche stabilito che, fissato il contesto, lo sia...</a:t>
            </a:r>
            <a:endParaRPr lang="it-IT" sz="28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894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Seconda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1395" y="824097"/>
            <a:ext cx="8316256" cy="567452"/>
          </a:xfrm>
          <a:prstGeom prst="rect">
            <a:avLst/>
          </a:prstGeom>
          <a:solidFill>
            <a:srgbClr val="CCCCFF"/>
          </a:solidFill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Siamo sicuri che </a:t>
            </a:r>
            <a:r>
              <a:rPr lang="x-none" sz="2800" dirty="0" smtClean="0">
                <a:solidFill>
                  <a:srgbClr val="040408"/>
                </a:solidFill>
                <a:latin typeface="Cambria"/>
                <a:cs typeface="Cambria"/>
              </a:rPr>
              <a:t>errore e difficoltà si identifichino? </a:t>
            </a:r>
            <a:endParaRPr lang="it-IT" sz="28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17666" y="1479874"/>
            <a:ext cx="7632700" cy="584776"/>
          </a:xfrm>
          <a:prstGeom prst="rect">
            <a:avLst/>
          </a:prstGeom>
          <a:solidFill>
            <a:srgbClr val="FFCC99"/>
          </a:solidFill>
          <a:ln w="76200">
            <a:solidFill>
              <a:srgbClr val="000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/>
              <a:t>Se ci sono errori ci sono difficoltà</a:t>
            </a:r>
            <a:endParaRPr lang="it-IT" sz="3200" b="1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04865" y="2171128"/>
            <a:ext cx="7632700" cy="584776"/>
          </a:xfrm>
          <a:prstGeom prst="rect">
            <a:avLst/>
          </a:prstGeom>
          <a:solidFill>
            <a:srgbClr val="FFFF66"/>
          </a:solidFill>
          <a:ln w="76200">
            <a:solidFill>
              <a:srgbClr val="000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/>
              <a:t>Se non ci sono errori non ci sono difficoltà</a:t>
            </a:r>
            <a:endParaRPr lang="it-IT" sz="3200" b="1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7977" y="2869500"/>
            <a:ext cx="9079090" cy="3518912"/>
          </a:xfrm>
          <a:prstGeom prst="rect">
            <a:avLst/>
          </a:prstGeom>
          <a:solidFill>
            <a:srgbClr val="99FF99"/>
          </a:solidFill>
          <a:ln w="76200">
            <a:solidFill>
              <a:srgbClr val="000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ts val="2880"/>
              </a:lnSpc>
              <a:spcBef>
                <a:spcPct val="50000"/>
              </a:spcBef>
              <a:defRPr/>
            </a:pPr>
            <a:r>
              <a:rPr lang="it-IT" sz="2200" dirty="0">
                <a:latin typeface="Cambria"/>
                <a:cs typeface="Cambria"/>
              </a:rPr>
              <a:t>Ricerca statunitense sulle prove </a:t>
            </a:r>
            <a:r>
              <a:rPr lang="ja-JP" altLang="it-IT" sz="2200" dirty="0">
                <a:latin typeface="Cambria"/>
                <a:cs typeface="Cambria"/>
              </a:rPr>
              <a:t>“</a:t>
            </a:r>
            <a:r>
              <a:rPr lang="it-IT" sz="2200" dirty="0">
                <a:latin typeface="Cambria"/>
                <a:cs typeface="Cambria"/>
              </a:rPr>
              <a:t>oggettive</a:t>
            </a:r>
            <a:r>
              <a:rPr lang="ja-JP" altLang="it-IT" sz="2200" dirty="0">
                <a:latin typeface="Cambria"/>
                <a:cs typeface="Cambria"/>
              </a:rPr>
              <a:t>”</a:t>
            </a:r>
            <a:endParaRPr lang="it-IT" sz="2200" dirty="0">
              <a:latin typeface="Cambria"/>
              <a:cs typeface="Cambria"/>
            </a:endParaRPr>
          </a:p>
          <a:p>
            <a:pPr>
              <a:lnSpc>
                <a:spcPts val="2880"/>
              </a:lnSpc>
              <a:spcBef>
                <a:spcPct val="50000"/>
              </a:spcBef>
              <a:defRPr/>
            </a:pPr>
            <a:r>
              <a:rPr lang="it-IT" sz="2200" dirty="0">
                <a:latin typeface="Cambria"/>
                <a:cs typeface="Cambria"/>
              </a:rPr>
              <a:t>A] Quelli che </a:t>
            </a:r>
            <a:r>
              <a:rPr lang="it-IT" sz="2200" dirty="0" smtClean="0">
                <a:latin typeface="Cambria"/>
                <a:cs typeface="Cambria"/>
              </a:rPr>
              <a:t>rispondono correttamente </a:t>
            </a:r>
            <a:r>
              <a:rPr lang="it-IT" sz="2200" dirty="0">
                <a:latin typeface="Cambria"/>
                <a:cs typeface="Cambria"/>
              </a:rPr>
              <a:t>e </a:t>
            </a:r>
            <a:r>
              <a:rPr lang="it-IT" sz="2200" dirty="0" smtClean="0">
                <a:latin typeface="Cambria"/>
                <a:cs typeface="Cambria"/>
              </a:rPr>
              <a:t>sanno </a:t>
            </a:r>
            <a:r>
              <a:rPr lang="it-IT" sz="2200" dirty="0">
                <a:latin typeface="Cambria"/>
                <a:cs typeface="Cambria"/>
              </a:rPr>
              <a:t>motivare il </a:t>
            </a:r>
            <a:r>
              <a:rPr lang="it-IT" sz="2200" dirty="0" smtClean="0">
                <a:latin typeface="Cambria"/>
                <a:cs typeface="Cambria"/>
              </a:rPr>
              <a:t>perché</a:t>
            </a:r>
            <a:endParaRPr lang="it-IT" sz="2200" dirty="0">
              <a:latin typeface="Cambria"/>
              <a:cs typeface="Cambria"/>
            </a:endParaRPr>
          </a:p>
          <a:p>
            <a:pPr>
              <a:lnSpc>
                <a:spcPts val="2880"/>
              </a:lnSpc>
              <a:spcBef>
                <a:spcPct val="50000"/>
              </a:spcBef>
              <a:defRPr/>
            </a:pPr>
            <a:r>
              <a:rPr lang="it-IT" sz="2200" dirty="0">
                <a:latin typeface="Cambria"/>
                <a:cs typeface="Cambria"/>
              </a:rPr>
              <a:t>B] Quelli che </a:t>
            </a:r>
            <a:r>
              <a:rPr lang="it-IT" sz="2200" dirty="0" smtClean="0">
                <a:latin typeface="Cambria"/>
                <a:cs typeface="Cambria"/>
              </a:rPr>
              <a:t>non rispondono correttamente </a:t>
            </a:r>
            <a:r>
              <a:rPr lang="it-IT" sz="2200" dirty="0">
                <a:latin typeface="Cambria"/>
                <a:cs typeface="Cambria"/>
              </a:rPr>
              <a:t>e dimostrano di non aver </a:t>
            </a:r>
            <a:r>
              <a:rPr lang="it-IT" sz="2200" dirty="0" smtClean="0">
                <a:latin typeface="Cambria"/>
                <a:cs typeface="Cambria"/>
              </a:rPr>
              <a:t>capito</a:t>
            </a:r>
            <a:endParaRPr lang="it-IT" sz="2200" dirty="0">
              <a:latin typeface="Cambria"/>
              <a:cs typeface="Cambria"/>
            </a:endParaRPr>
          </a:p>
          <a:p>
            <a:pPr>
              <a:lnSpc>
                <a:spcPts val="2880"/>
              </a:lnSpc>
              <a:spcBef>
                <a:spcPct val="50000"/>
              </a:spcBef>
              <a:defRPr/>
            </a:pPr>
            <a:r>
              <a:rPr lang="it-IT" sz="2200" dirty="0">
                <a:latin typeface="Cambria"/>
                <a:cs typeface="Cambria"/>
              </a:rPr>
              <a:t>C] Quelli che rispondono </a:t>
            </a:r>
            <a:r>
              <a:rPr lang="it-IT" sz="2200" dirty="0" smtClean="0">
                <a:latin typeface="Cambria"/>
                <a:cs typeface="Cambria"/>
              </a:rPr>
              <a:t>correttamente ma dimostrano di non aver capito</a:t>
            </a:r>
            <a:endParaRPr lang="it-IT" sz="2200" dirty="0">
              <a:latin typeface="Cambria"/>
              <a:cs typeface="Cambria"/>
            </a:endParaRPr>
          </a:p>
          <a:p>
            <a:pPr>
              <a:lnSpc>
                <a:spcPts val="2880"/>
              </a:lnSpc>
              <a:spcBef>
                <a:spcPct val="50000"/>
              </a:spcBef>
              <a:defRPr/>
            </a:pPr>
            <a:r>
              <a:rPr lang="it-IT" sz="2200" dirty="0">
                <a:latin typeface="Cambria"/>
                <a:cs typeface="Cambria"/>
              </a:rPr>
              <a:t>D] Quelli che non rispondono </a:t>
            </a:r>
            <a:r>
              <a:rPr lang="it-IT" sz="2200" dirty="0" smtClean="0">
                <a:latin typeface="Cambria"/>
                <a:cs typeface="Cambria"/>
              </a:rPr>
              <a:t>correttamente ma </a:t>
            </a:r>
            <a:r>
              <a:rPr lang="it-IT" sz="2200" dirty="0">
                <a:latin typeface="Cambria"/>
                <a:cs typeface="Cambria"/>
              </a:rPr>
              <a:t>dimostrano di aver </a:t>
            </a:r>
            <a:r>
              <a:rPr lang="it-IT" sz="2200" dirty="0" smtClean="0">
                <a:latin typeface="Cambria"/>
                <a:cs typeface="Cambria"/>
              </a:rPr>
              <a:t>capito</a:t>
            </a:r>
            <a:endParaRPr lang="it-IT" sz="2200" dirty="0">
              <a:latin typeface="Cambria"/>
              <a:cs typeface="Cambria"/>
            </a:endParaRPr>
          </a:p>
          <a:p>
            <a:pPr>
              <a:lnSpc>
                <a:spcPts val="2880"/>
              </a:lnSpc>
              <a:spcBef>
                <a:spcPct val="50000"/>
              </a:spcBef>
              <a:defRPr/>
            </a:pPr>
            <a:r>
              <a:rPr lang="it-IT" sz="2200" b="1" dirty="0">
                <a:latin typeface="Cambria"/>
                <a:cs typeface="Cambria"/>
              </a:rPr>
              <a:t>il 52% degli </a:t>
            </a:r>
            <a:r>
              <a:rPr lang="it-IT" sz="2200" b="1" dirty="0" smtClean="0">
                <a:latin typeface="Cambria"/>
                <a:cs typeface="Cambria"/>
              </a:rPr>
              <a:t>allievi appartiene </a:t>
            </a:r>
            <a:r>
              <a:rPr lang="it-IT" sz="2200" b="1" dirty="0">
                <a:latin typeface="Cambria"/>
                <a:cs typeface="Cambria"/>
              </a:rPr>
              <a:t>ai gruppi C o D</a:t>
            </a:r>
          </a:p>
        </p:txBody>
      </p:sp>
    </p:spTree>
    <p:extLst>
      <p:ext uri="{BB962C8B-B14F-4D97-AF65-F5344CB8AC3E}">
        <p14:creationId xmlns:p14="http://schemas.microsoft.com/office/powerpoint/2010/main" val="22231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47332" y="4436533"/>
            <a:ext cx="53170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Disegnamo</a:t>
            </a:r>
            <a:r>
              <a:rPr lang="it-IT" sz="2800" dirty="0" smtClean="0"/>
              <a:t> un triangolo ABC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8639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73761"/>
            <a:ext cx="9143999" cy="492424"/>
          </a:xfrm>
          <a:prstGeom prst="rect">
            <a:avLst/>
          </a:prstGeom>
          <a:solidFill>
            <a:srgbClr val="ECA308"/>
          </a:solidFill>
          <a:ln w="38100">
            <a:solidFill>
              <a:srgbClr val="C3D69B"/>
            </a:solidFill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600" dirty="0" smtClean="0">
                <a:solidFill>
                  <a:srgbClr val="000000"/>
                </a:solidFill>
                <a:latin typeface="+mj-lt"/>
              </a:rPr>
              <a:t>Le difficoltà in matematica nei passaggi di livello scolare/università</a:t>
            </a:r>
            <a:endParaRPr lang="it-IT" sz="2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Immagine 15" descr="Schermata 2014-01-12 alle 20.1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6" y="826193"/>
            <a:ext cx="8044626" cy="5042825"/>
          </a:xfrm>
          <a:prstGeom prst="rect">
            <a:avLst/>
          </a:prstGeom>
          <a:solidFill>
            <a:srgbClr val="CCFFCC"/>
          </a:solidFill>
          <a:ln w="76200">
            <a:solidFill>
              <a:srgbClr val="CCFF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73761"/>
            <a:ext cx="9143999" cy="492424"/>
          </a:xfrm>
          <a:prstGeom prst="rect">
            <a:avLst/>
          </a:prstGeom>
          <a:solidFill>
            <a:srgbClr val="ECA308"/>
          </a:solidFill>
          <a:ln w="38100">
            <a:solidFill>
              <a:srgbClr val="C3D69B"/>
            </a:solidFill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600" dirty="0" smtClean="0">
                <a:solidFill>
                  <a:srgbClr val="000000"/>
                </a:solidFill>
                <a:latin typeface="+mj-lt"/>
              </a:rPr>
              <a:t>Le difficoltà in matematica nei passaggi di livello scolare/università</a:t>
            </a:r>
            <a:endParaRPr lang="it-IT" sz="2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7"/>
          <a:stretch>
            <a:fillRect/>
          </a:stretch>
        </p:blipFill>
        <p:spPr bwMode="auto">
          <a:xfrm>
            <a:off x="107950" y="1732040"/>
            <a:ext cx="3195638" cy="26638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4" t="18921" b="32425"/>
          <a:stretch>
            <a:fillRect/>
          </a:stretch>
        </p:blipFill>
        <p:spPr bwMode="auto">
          <a:xfrm>
            <a:off x="3535363" y="1876503"/>
            <a:ext cx="5500687" cy="1295400"/>
          </a:xfrm>
          <a:prstGeom prst="rect">
            <a:avLst/>
          </a:prstGeom>
          <a:noFill/>
          <a:ln w="76200">
            <a:solidFill>
              <a:srgbClr val="CC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8"/>
          <p:cNvSpPr txBox="1">
            <a:spLocks noChangeArrowheads="1"/>
          </p:cNvSpPr>
          <p:nvPr/>
        </p:nvSpPr>
        <p:spPr bwMode="auto">
          <a:xfrm>
            <a:off x="78390" y="656660"/>
            <a:ext cx="8998982" cy="892552"/>
          </a:xfrm>
          <a:prstGeom prst="rect">
            <a:avLst/>
          </a:prstGeom>
          <a:solidFill>
            <a:srgbClr val="FFF584"/>
          </a:solidFill>
          <a:ln w="76200">
            <a:solidFill>
              <a:srgbClr val="84B8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sz="2600" dirty="0">
                <a:latin typeface="Cambria" charset="0"/>
                <a:cs typeface="Cambria" charset="0"/>
              </a:rPr>
              <a:t>I</a:t>
            </a:r>
            <a:r>
              <a:rPr lang="it-IT" sz="2600" dirty="0" smtClean="0">
                <a:latin typeface="Cambria" charset="0"/>
                <a:cs typeface="Cambria" charset="0"/>
              </a:rPr>
              <a:t>l </a:t>
            </a:r>
            <a:r>
              <a:rPr lang="it-IT" sz="2600" dirty="0">
                <a:latin typeface="Cambria" charset="0"/>
                <a:cs typeface="Cambria" charset="0"/>
              </a:rPr>
              <a:t>significato che si costruisce </a:t>
            </a:r>
            <a:r>
              <a:rPr lang="it-IT" sz="2600" dirty="0" smtClean="0">
                <a:latin typeface="Cambria" charset="0"/>
                <a:cs typeface="Cambria" charset="0"/>
              </a:rPr>
              <a:t>non </a:t>
            </a:r>
            <a:r>
              <a:rPr lang="it-IT" sz="2600" dirty="0">
                <a:latin typeface="Cambria" charset="0"/>
                <a:cs typeface="Cambria" charset="0"/>
              </a:rPr>
              <a:t>è matematico </a:t>
            </a:r>
            <a:r>
              <a:rPr lang="it-IT" sz="2600" dirty="0" smtClean="0">
                <a:latin typeface="Cambria" charset="0"/>
                <a:cs typeface="Cambria" charset="0"/>
              </a:rPr>
              <a:t>ma </a:t>
            </a:r>
            <a:r>
              <a:rPr lang="it-IT" sz="2600" dirty="0">
                <a:latin typeface="Cambria" charset="0"/>
                <a:cs typeface="Cambria" charset="0"/>
              </a:rPr>
              <a:t>legato </a:t>
            </a:r>
            <a:r>
              <a:rPr lang="it-IT" sz="2600" dirty="0" smtClean="0">
                <a:latin typeface="Cambria" charset="0"/>
                <a:cs typeface="Cambria" charset="0"/>
              </a:rPr>
              <a:t>ad analogie di forma</a:t>
            </a:r>
            <a:endParaRPr lang="it-IT" sz="2600" dirty="0">
              <a:latin typeface="Cambria" charset="0"/>
              <a:cs typeface="Cambria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/>
          <a:stretch>
            <a:fillRect/>
          </a:stretch>
        </p:blipFill>
        <p:spPr bwMode="auto">
          <a:xfrm>
            <a:off x="898166" y="4593411"/>
            <a:ext cx="3502648" cy="1559034"/>
          </a:xfrm>
          <a:prstGeom prst="rect">
            <a:avLst/>
          </a:prstGeom>
          <a:noFill/>
          <a:ln w="76200">
            <a:solidFill>
              <a:srgbClr val="CC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7"/>
          <a:stretch>
            <a:fillRect/>
          </a:stretch>
        </p:blipFill>
        <p:spPr bwMode="auto">
          <a:xfrm>
            <a:off x="4649258" y="3754468"/>
            <a:ext cx="4283075" cy="21145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73761"/>
            <a:ext cx="9143999" cy="492424"/>
          </a:xfrm>
          <a:prstGeom prst="rect">
            <a:avLst/>
          </a:prstGeom>
          <a:solidFill>
            <a:srgbClr val="ECA308"/>
          </a:solidFill>
          <a:ln w="38100">
            <a:solidFill>
              <a:srgbClr val="C3D69B"/>
            </a:solidFill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2600" dirty="0" smtClean="0">
                <a:solidFill>
                  <a:srgbClr val="000000"/>
                </a:solidFill>
                <a:latin typeface="+mj-lt"/>
              </a:rPr>
              <a:t>Le difficoltà in matematica nei passaggi di livello scolare/università</a:t>
            </a:r>
            <a:endParaRPr lang="it-IT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sellaDiTesto 8"/>
          <p:cNvSpPr txBox="1">
            <a:spLocks noChangeArrowheads="1"/>
          </p:cNvSpPr>
          <p:nvPr/>
        </p:nvSpPr>
        <p:spPr bwMode="auto">
          <a:xfrm>
            <a:off x="78390" y="656660"/>
            <a:ext cx="8998982" cy="892552"/>
          </a:xfrm>
          <a:prstGeom prst="rect">
            <a:avLst/>
          </a:prstGeom>
          <a:solidFill>
            <a:srgbClr val="FFF584"/>
          </a:solidFill>
          <a:ln w="76200">
            <a:solidFill>
              <a:srgbClr val="84B8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sz="2600" dirty="0">
                <a:latin typeface="Cambria" charset="0"/>
                <a:cs typeface="Cambria" charset="0"/>
              </a:rPr>
              <a:t>I</a:t>
            </a:r>
            <a:r>
              <a:rPr lang="it-IT" sz="2600" dirty="0" smtClean="0">
                <a:latin typeface="Cambria" charset="0"/>
                <a:cs typeface="Cambria" charset="0"/>
              </a:rPr>
              <a:t>l </a:t>
            </a:r>
            <a:r>
              <a:rPr lang="it-IT" sz="2600" dirty="0">
                <a:latin typeface="Cambria" charset="0"/>
                <a:cs typeface="Cambria" charset="0"/>
              </a:rPr>
              <a:t>significato che si costruisce </a:t>
            </a:r>
            <a:r>
              <a:rPr lang="it-IT" sz="2600" dirty="0" smtClean="0">
                <a:latin typeface="Cambria" charset="0"/>
                <a:cs typeface="Cambria" charset="0"/>
              </a:rPr>
              <a:t>non </a:t>
            </a:r>
            <a:r>
              <a:rPr lang="it-IT" sz="2600" dirty="0">
                <a:latin typeface="Cambria" charset="0"/>
                <a:cs typeface="Cambria" charset="0"/>
              </a:rPr>
              <a:t>è matematico </a:t>
            </a:r>
            <a:r>
              <a:rPr lang="it-IT" sz="2600" dirty="0" smtClean="0">
                <a:latin typeface="Cambria" charset="0"/>
                <a:cs typeface="Cambria" charset="0"/>
              </a:rPr>
              <a:t>ma </a:t>
            </a:r>
            <a:r>
              <a:rPr lang="it-IT" sz="2600" dirty="0">
                <a:latin typeface="Cambria" charset="0"/>
                <a:cs typeface="Cambria" charset="0"/>
              </a:rPr>
              <a:t>legato </a:t>
            </a:r>
            <a:r>
              <a:rPr lang="it-IT" sz="2600" dirty="0" smtClean="0">
                <a:latin typeface="Cambria" charset="0"/>
                <a:cs typeface="Cambria" charset="0"/>
              </a:rPr>
              <a:t>ad analogie di forma</a:t>
            </a:r>
            <a:endParaRPr lang="it-IT" sz="2600" dirty="0">
              <a:latin typeface="Cambria" charset="0"/>
              <a:cs typeface="Cambria" charset="0"/>
            </a:endParaRPr>
          </a:p>
        </p:txBody>
      </p:sp>
      <p:pic>
        <p:nvPicPr>
          <p:cNvPr id="14" name="Immagine 2" descr="Immagin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6" y="2082154"/>
            <a:ext cx="4662890" cy="3497721"/>
          </a:xfrm>
          <a:prstGeom prst="rect">
            <a:avLst/>
          </a:prstGeom>
          <a:noFill/>
          <a:ln w="76200">
            <a:solidFill>
              <a:srgbClr val="CC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" descr="Schermata 2014-11-20 alle 09.23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68" y="3756702"/>
            <a:ext cx="6498563" cy="2451212"/>
          </a:xfrm>
          <a:prstGeom prst="rect">
            <a:avLst/>
          </a:prstGeom>
          <a:noFill/>
          <a:ln w="76200">
            <a:solidFill>
              <a:srgbClr val="AD0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2" descr="Schermata 2014-11-20 alle 09.24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" y="88803"/>
            <a:ext cx="5747217" cy="354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Seconda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1395" y="824097"/>
            <a:ext cx="8316256" cy="567452"/>
          </a:xfrm>
          <a:prstGeom prst="rect">
            <a:avLst/>
          </a:prstGeom>
          <a:solidFill>
            <a:srgbClr val="CCCCFF"/>
          </a:solidFill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Siamo sicuri che </a:t>
            </a:r>
            <a:r>
              <a:rPr lang="x-none" sz="2800" dirty="0" smtClean="0">
                <a:solidFill>
                  <a:srgbClr val="040408"/>
                </a:solidFill>
                <a:latin typeface="Cambria"/>
                <a:cs typeface="Cambria"/>
              </a:rPr>
              <a:t>errore e difficoltà si identifichino? </a:t>
            </a:r>
            <a:endParaRPr lang="it-IT" sz="28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04865" y="2171128"/>
            <a:ext cx="7632700" cy="584776"/>
          </a:xfrm>
          <a:prstGeom prst="rect">
            <a:avLst/>
          </a:prstGeom>
          <a:solidFill>
            <a:srgbClr val="FFFF66"/>
          </a:solidFill>
          <a:ln w="76200">
            <a:solidFill>
              <a:srgbClr val="000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/>
              <a:t>Se non ci sono errori non ci sono difficoltà</a:t>
            </a:r>
            <a:endParaRPr lang="it-IT" sz="3200" b="1" dirty="0"/>
          </a:p>
        </p:txBody>
      </p:sp>
      <p:pic>
        <p:nvPicPr>
          <p:cNvPr id="11" name="Immagine 10" descr="Schermata 2017-03-25 alle 19.5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7" y="3069168"/>
            <a:ext cx="4025900" cy="2616200"/>
          </a:xfrm>
          <a:prstGeom prst="rect">
            <a:avLst/>
          </a:prstGeom>
          <a:ln w="76200" cmpd="sng">
            <a:solidFill>
              <a:srgbClr val="ECD882"/>
            </a:solidFill>
          </a:ln>
        </p:spPr>
      </p:pic>
      <p:pic>
        <p:nvPicPr>
          <p:cNvPr id="12" name="Immagine 11" descr="Schermata 2017-03-25 alle 19.5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5" y="1297110"/>
            <a:ext cx="7251700" cy="2171700"/>
          </a:xfrm>
          <a:prstGeom prst="rect">
            <a:avLst/>
          </a:prstGeom>
          <a:ln w="76200" cmpd="sng">
            <a:solidFill>
              <a:srgbClr val="ECD882"/>
            </a:solidFill>
          </a:ln>
        </p:spPr>
      </p:pic>
      <p:pic>
        <p:nvPicPr>
          <p:cNvPr id="13" name="Immagine 12" descr="Schermata 2017-03-25 alle 19.57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94" y="3895372"/>
            <a:ext cx="5168900" cy="1663700"/>
          </a:xfrm>
          <a:prstGeom prst="rect">
            <a:avLst/>
          </a:prstGeom>
          <a:ln w="76200" cmpd="sng">
            <a:solidFill>
              <a:srgbClr val="ECD882"/>
            </a:solidFill>
          </a:ln>
        </p:spPr>
      </p:pic>
      <p:pic>
        <p:nvPicPr>
          <p:cNvPr id="14" name="Immagine 13" descr="Schermata 07-2457598 alle 11.03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" y="3779253"/>
            <a:ext cx="4193784" cy="2913991"/>
          </a:xfrm>
          <a:prstGeom prst="rect">
            <a:avLst/>
          </a:prstGeom>
          <a:ln w="76200" cmpd="sng">
            <a:solidFill>
              <a:srgbClr val="ECD882"/>
            </a:solidFill>
          </a:ln>
        </p:spPr>
      </p:pic>
    </p:spTree>
    <p:extLst>
      <p:ext uri="{BB962C8B-B14F-4D97-AF65-F5344CB8AC3E}">
        <p14:creationId xmlns:p14="http://schemas.microsoft.com/office/powerpoint/2010/main" val="9053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Terza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41550" y="2404385"/>
            <a:ext cx="5184775" cy="523220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latin typeface="Cambria"/>
                <a:cs typeface="Cambria"/>
              </a:rPr>
              <a:t>Sembra proprio di no! </a:t>
            </a:r>
            <a:endParaRPr lang="it-IT" sz="2800" b="1">
              <a:latin typeface="Cambria"/>
              <a:cs typeface="Cambria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13487" y="886375"/>
            <a:ext cx="4293667" cy="1384995"/>
          </a:xfrm>
          <a:prstGeom prst="rect">
            <a:avLst/>
          </a:prstGeom>
          <a:solidFill>
            <a:srgbClr val="B2B2B2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/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Siamo sicuri che una valutazione basata sugli errori sia oggettiva?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350933" y="868219"/>
            <a:ext cx="3405717" cy="1384995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latin typeface="Cambria"/>
                <a:cs typeface="Cambria"/>
              </a:rPr>
              <a:t>…è oggettiva la valutazione della gravità </a:t>
            </a:r>
            <a:r>
              <a:rPr lang="it-IT" sz="2800" dirty="0" err="1">
                <a:latin typeface="Cambria"/>
                <a:cs typeface="Cambria"/>
              </a:rPr>
              <a:t>dell</a:t>
            </a:r>
            <a:r>
              <a:rPr lang="ja-JP" altLang="it-IT" sz="2800" dirty="0">
                <a:latin typeface="Cambria"/>
                <a:cs typeface="Cambria"/>
              </a:rPr>
              <a:t>’</a:t>
            </a:r>
            <a:r>
              <a:rPr lang="it-IT" sz="2800" dirty="0">
                <a:latin typeface="Cambria"/>
                <a:cs typeface="Cambria"/>
              </a:rPr>
              <a:t>errore?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247988" y="3214649"/>
            <a:ext cx="5111750" cy="954107"/>
          </a:xfrm>
          <a:prstGeom prst="rect">
            <a:avLst/>
          </a:prstGeom>
          <a:solidFill>
            <a:srgbClr val="FFFF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latin typeface="Cambria"/>
                <a:cs typeface="Cambria"/>
              </a:rPr>
              <a:t>Valutazioni diverse possono rimandare a valori diversi</a:t>
            </a:r>
            <a:endParaRPr lang="it-IT" sz="2800" b="1">
              <a:latin typeface="Cambria"/>
              <a:cs typeface="Cambria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3663" y="4442461"/>
            <a:ext cx="5111750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latin typeface="Cambria"/>
                <a:cs typeface="Cambria"/>
              </a:rPr>
              <a:t>Grave perché non ha studiato</a:t>
            </a:r>
            <a:endParaRPr lang="it-IT" sz="2800" b="1">
              <a:latin typeface="Cambria"/>
              <a:cs typeface="Cambria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035922" y="5234623"/>
            <a:ext cx="5903912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latin typeface="Cambria"/>
                <a:cs typeface="Cambria"/>
              </a:rPr>
              <a:t>Non grave perché non ha studiato</a:t>
            </a:r>
            <a:endParaRPr lang="it-IT" sz="2800" b="1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95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Terza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41550" y="2404385"/>
            <a:ext cx="5184775" cy="523220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latin typeface="Cambria"/>
                <a:cs typeface="Cambria"/>
              </a:rPr>
              <a:t>Sembra proprio di no! </a:t>
            </a:r>
            <a:endParaRPr lang="it-IT" sz="2800" b="1">
              <a:latin typeface="Cambria"/>
              <a:cs typeface="Cambria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13487" y="886375"/>
            <a:ext cx="4293667" cy="1384995"/>
          </a:xfrm>
          <a:prstGeom prst="rect">
            <a:avLst/>
          </a:prstGeom>
          <a:solidFill>
            <a:srgbClr val="B2B2B2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/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Siamo sicuri che una valutazione basata sugli errori sia oggettiva?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350933" y="868219"/>
            <a:ext cx="3405717" cy="1384995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latin typeface="Cambria"/>
                <a:cs typeface="Cambria"/>
              </a:rPr>
              <a:t>…è oggettiva la valutazione della gravità </a:t>
            </a:r>
            <a:r>
              <a:rPr lang="it-IT" sz="2800" dirty="0" err="1">
                <a:latin typeface="Cambria"/>
                <a:cs typeface="Cambria"/>
              </a:rPr>
              <a:t>dell</a:t>
            </a:r>
            <a:r>
              <a:rPr lang="ja-JP" altLang="it-IT" sz="2800" dirty="0">
                <a:latin typeface="Cambria"/>
                <a:cs typeface="Cambria"/>
              </a:rPr>
              <a:t>’</a:t>
            </a:r>
            <a:r>
              <a:rPr lang="it-IT" sz="2800" dirty="0">
                <a:latin typeface="Cambria"/>
                <a:cs typeface="Cambria"/>
              </a:rPr>
              <a:t>errore?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509183" y="3141114"/>
            <a:ext cx="6624638" cy="954107"/>
          </a:xfrm>
          <a:prstGeom prst="rect">
            <a:avLst/>
          </a:prstGeom>
          <a:solidFill>
            <a:srgbClr val="FFFF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/>
              <a:t>Valutazioni </a:t>
            </a:r>
            <a:r>
              <a:rPr lang="it-IT" sz="2800" dirty="0" smtClean="0"/>
              <a:t>identiche </a:t>
            </a:r>
            <a:r>
              <a:rPr lang="it-IT" sz="2800" dirty="0"/>
              <a:t>possono poggiare su argomentazioni distinte</a:t>
            </a:r>
            <a:endParaRPr lang="it-IT" sz="2800" b="1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80596" y="4357285"/>
            <a:ext cx="5111750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Grave perché non ha studiato</a:t>
            </a:r>
            <a:endParaRPr lang="it-IT" sz="2800" b="1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635375" y="5200247"/>
            <a:ext cx="5257800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Grave perché non ha capito</a:t>
            </a:r>
            <a:endParaRPr lang="it-IT" sz="2800" b="1"/>
          </a:p>
        </p:txBody>
      </p:sp>
    </p:spTree>
    <p:extLst>
      <p:ext uri="{BB962C8B-B14F-4D97-AF65-F5344CB8AC3E}">
        <p14:creationId xmlns:p14="http://schemas.microsoft.com/office/powerpoint/2010/main" val="31844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Terza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41550" y="2404385"/>
            <a:ext cx="5184775" cy="523220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latin typeface="Cambria"/>
                <a:cs typeface="Cambria"/>
              </a:rPr>
              <a:t>Sembra proprio di no! </a:t>
            </a:r>
            <a:endParaRPr lang="it-IT" sz="2800" b="1">
              <a:latin typeface="Cambria"/>
              <a:cs typeface="Cambria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13487" y="886375"/>
            <a:ext cx="4293667" cy="1384995"/>
          </a:xfrm>
          <a:prstGeom prst="rect">
            <a:avLst/>
          </a:prstGeom>
          <a:solidFill>
            <a:srgbClr val="B2B2B2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/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Siamo sicuri che una valutazione basata sugli errori sia oggettiva?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350933" y="868219"/>
            <a:ext cx="3405717" cy="1384995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latin typeface="Cambria"/>
                <a:cs typeface="Cambria"/>
              </a:rPr>
              <a:t>…è oggettiva la valutazione della gravità </a:t>
            </a:r>
            <a:r>
              <a:rPr lang="it-IT" sz="2800" dirty="0" err="1">
                <a:latin typeface="Cambria"/>
                <a:cs typeface="Cambria"/>
              </a:rPr>
              <a:t>dell</a:t>
            </a:r>
            <a:r>
              <a:rPr lang="ja-JP" altLang="it-IT" sz="2800" dirty="0">
                <a:latin typeface="Cambria"/>
                <a:cs typeface="Cambria"/>
              </a:rPr>
              <a:t>’</a:t>
            </a:r>
            <a:r>
              <a:rPr lang="it-IT" sz="2800" dirty="0">
                <a:latin typeface="Cambria"/>
                <a:cs typeface="Cambria"/>
              </a:rPr>
              <a:t>errore?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38275" y="3239795"/>
            <a:ext cx="6624638" cy="954107"/>
          </a:xfrm>
          <a:prstGeom prst="rect">
            <a:avLst/>
          </a:prstGeom>
          <a:solidFill>
            <a:srgbClr val="FFFF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La valutazione poggia sempre su una interpretazione dell</a:t>
            </a:r>
            <a:r>
              <a:rPr lang="ja-JP" altLang="it-IT" sz="2800">
                <a:latin typeface="Arial"/>
              </a:rPr>
              <a:t>’</a:t>
            </a:r>
            <a:r>
              <a:rPr lang="it-IT" sz="2800"/>
              <a:t>errore</a:t>
            </a:r>
            <a:endParaRPr lang="it-IT" sz="2800" b="1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54066" y="4540632"/>
            <a:ext cx="6561147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/>
              <a:t>Grave perché non riesce a generalizzare</a:t>
            </a:r>
            <a:endParaRPr lang="it-IT" sz="2800" b="1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85975" y="5332794"/>
            <a:ext cx="6670675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/>
              <a:t>Grave perché procede meccanicamente</a:t>
            </a:r>
            <a:endParaRPr lang="it-IT" sz="2800" b="1"/>
          </a:p>
        </p:txBody>
      </p:sp>
    </p:spTree>
    <p:extLst>
      <p:ext uri="{BB962C8B-B14F-4D97-AF65-F5344CB8AC3E}">
        <p14:creationId xmlns:p14="http://schemas.microsoft.com/office/powerpoint/2010/main" val="19856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Terza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952395" y="2984060"/>
            <a:ext cx="3059468" cy="816627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2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la valutazione della </a:t>
            </a:r>
            <a:r>
              <a:rPr lang="it-IT" sz="22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gravità</a:t>
            </a:r>
            <a:r>
              <a:rPr lang="it-IT" sz="22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degli errori 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952395" y="1388763"/>
            <a:ext cx="4032939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QUANDO è stato commesso </a:t>
            </a:r>
          </a:p>
          <a:p>
            <a:pPr algn="ctr">
              <a:defRPr/>
            </a:pPr>
            <a:r>
              <a:rPr 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(</a:t>
            </a:r>
            <a:r>
              <a:rPr lang="it-IT" sz="22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prima/dopo </a:t>
            </a:r>
            <a:r>
              <a:rPr 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</a:t>
            </a:r>
            <a:r>
              <a:rPr lang="ja-JP" alt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azione didattica)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020615" y="1383324"/>
            <a:ext cx="208846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QUANTE VOLTE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39750" y="915012"/>
            <a:ext cx="2247329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POSSIBILI CAUSE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79388" y="2252363"/>
            <a:ext cx="20875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POSSIBILI </a:t>
            </a:r>
          </a:p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CONSEGUENZE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52413" y="4266900"/>
            <a:ext cx="30241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IMPORTANZA </a:t>
            </a:r>
          </a:p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DELL</a:t>
            </a:r>
            <a:r>
              <a:rPr lang="ja-JP" alt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ARGOMENTO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2627313" y="5274963"/>
            <a:ext cx="30241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DIFFICOLTA</a:t>
            </a:r>
            <a:r>
              <a:rPr lang="ja-JP" alt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</a:t>
            </a:r>
          </a:p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DELL</a:t>
            </a:r>
            <a:r>
              <a:rPr lang="ja-JP" alt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ARGOMENTO</a:t>
            </a: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6445250" y="2828625"/>
            <a:ext cx="26638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QUALE LIVELLO </a:t>
            </a:r>
          </a:p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DI SCUOLA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5148263" y="4124025"/>
            <a:ext cx="32400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POSSIBILITA</a:t>
            </a:r>
            <a:r>
              <a:rPr lang="ja-JP" alt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</a:t>
            </a:r>
          </a:p>
          <a:p>
            <a:pPr algn="ctr">
              <a:defRPr/>
            </a:pPr>
            <a:r>
              <a:rPr lang="it-IT" sz="220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DI CORREGGERLO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4608159" y="2396032"/>
            <a:ext cx="84012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H="1" flipV="1">
            <a:off x="2195511" y="1851636"/>
            <a:ext cx="1368425" cy="1120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H="1" flipV="1">
            <a:off x="2339975" y="2684163"/>
            <a:ext cx="6477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flipH="1">
            <a:off x="1692275" y="3260425"/>
            <a:ext cx="129540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 flipH="1">
            <a:off x="3995738" y="3800687"/>
            <a:ext cx="144462" cy="1475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4992046" y="3800688"/>
            <a:ext cx="1019817" cy="323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1863" y="3260424"/>
            <a:ext cx="431800" cy="1874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flipV="1">
            <a:off x="5867400" y="2354873"/>
            <a:ext cx="1441450" cy="6291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it-IT" sz="220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98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042823" y="981075"/>
            <a:ext cx="6985000" cy="446405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Tahoma"/>
              <a:ea typeface="ＭＳ Ｐゴシック"/>
              <a:cs typeface="ＭＳ Ｐゴシック" charset="0"/>
            </a:endParaRPr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2952395" y="2984060"/>
            <a:ext cx="3059468" cy="816627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2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la valutazione della </a:t>
            </a:r>
            <a:r>
              <a:rPr lang="it-IT" sz="22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gravità</a:t>
            </a:r>
            <a:r>
              <a:rPr lang="it-IT" sz="22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degli errori </a:t>
            </a:r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auto">
          <a:xfrm>
            <a:off x="4282910" y="222250"/>
            <a:ext cx="503238" cy="360363"/>
          </a:xfrm>
          <a:prstGeom prst="triangle">
            <a:avLst>
              <a:gd name="adj" fmla="val 47949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1042823" y="5445125"/>
            <a:ext cx="6985000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Tahoma"/>
              <a:ea typeface="ＭＳ Ｐゴシック"/>
              <a:cs typeface="ＭＳ Ｐゴシック" charset="0"/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537998" y="620713"/>
            <a:ext cx="504825" cy="51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C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O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N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O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S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C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E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N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Z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E</a:t>
            </a:r>
            <a:b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</a:br>
            <a:endParaRPr lang="it-IT" sz="2400">
              <a:solidFill>
                <a:srgbClr val="000000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8027823" y="620713"/>
            <a:ext cx="431800" cy="51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V</a:t>
            </a:r>
          </a:p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A</a:t>
            </a:r>
          </a:p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L</a:t>
            </a:r>
          </a:p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O</a:t>
            </a:r>
          </a:p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R</a:t>
            </a:r>
          </a:p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I</a:t>
            </a:r>
          </a:p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1042823" y="620713"/>
            <a:ext cx="6985000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Tahoma"/>
              <a:ea typeface="ＭＳ Ｐゴシック"/>
              <a:cs typeface="ＭＳ Ｐゴシック" charset="0"/>
            </a:endParaRP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1546060" y="5419725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EMOZIONI                                  </a:t>
            </a:r>
            <a:r>
              <a:rPr lang="it-IT" sz="2400" dirty="0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VISSUTO</a:t>
            </a:r>
            <a:endParaRPr lang="it-IT" sz="2400" dirty="0">
              <a:solidFill>
                <a:srgbClr val="000000"/>
              </a:solidFill>
              <a:latin typeface="Arial" charset="0"/>
              <a:ea typeface="ＭＳ Ｐゴシック"/>
              <a:cs typeface="ＭＳ Ｐゴシック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042823" y="595313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 charset="0"/>
              </a:rPr>
              <a:t>CONVINZIONI                         EPISTEMOLOGIA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753897" y="6021388"/>
            <a:ext cx="826160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…</a:t>
            </a:r>
            <a:r>
              <a:rPr lang="it-IT" sz="3200" b="1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dell</a:t>
            </a:r>
            <a:r>
              <a:rPr lang="ja-JP" altLang="it-IT" sz="3200" b="1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3200" b="1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insegnante!</a:t>
            </a: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9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Terza riflessione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14166" y="733429"/>
            <a:ext cx="8634547" cy="2725732"/>
          </a:xfrm>
          <a:prstGeom prst="cloudCallout">
            <a:avLst>
              <a:gd name="adj1" fmla="val -50375"/>
              <a:gd name="adj2" fmla="val 56611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40408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34534" y="1352022"/>
            <a:ext cx="6767512" cy="12255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000" dirty="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L</a:t>
            </a:r>
            <a:r>
              <a:rPr lang="ja-JP" altLang="it-IT" sz="3000" dirty="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’</a:t>
            </a:r>
            <a:r>
              <a:rPr lang="it-IT" sz="3000" dirty="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OGGETTIVITA</a:t>
            </a:r>
            <a:r>
              <a:rPr lang="ja-JP" altLang="it-IT" sz="3000" dirty="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’</a:t>
            </a:r>
            <a:r>
              <a:rPr lang="it-IT" sz="3000" dirty="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 DELLA VALUTAZIONE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1188" y="5114923"/>
            <a:ext cx="8137525" cy="15113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ASSUNZIONE DELLA RESPONSABILITÀ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ea typeface="ＭＳ Ｐゴシック" charset="0"/>
                <a:cs typeface="Cambria"/>
              </a:rPr>
              <a:t>DELLE PROPRIE SCELTE DIDATTICHE 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5400000">
            <a:off x="3850481" y="3855243"/>
            <a:ext cx="1584325" cy="7921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>
              <a:solidFill>
                <a:srgbClr val="040408"/>
              </a:solidFill>
              <a:latin typeface="Cambria"/>
              <a:ea typeface="ＭＳ Ｐゴシック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45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333" y="5390640"/>
            <a:ext cx="87884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Tracciamo l’asse di AB (sia M il punto medio) e la bisettrice in C (chiamiamo H il punto di intersezione delle due rette)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4656667" y="1354667"/>
            <a:ext cx="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>
            <a:off x="4252971" y="1981200"/>
            <a:ext cx="827029" cy="2269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07466" y="30065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H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66" y="3815896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91421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846736" y="5919369"/>
            <a:ext cx="7499667" cy="9938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800" i="1" dirty="0" smtClean="0">
                <a:solidFill>
                  <a:prstClr val="black"/>
                </a:solidFill>
                <a:latin typeface="Impact"/>
              </a:rPr>
              <a:t>Interpretazione</a:t>
            </a:r>
            <a:endParaRPr lang="it-IT" sz="4000" dirty="0">
              <a:solidFill>
                <a:prstClr val="black"/>
              </a:solidFill>
              <a:latin typeface="Impac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83504" y="1958011"/>
            <a:ext cx="4115325" cy="3108544"/>
          </a:xfrm>
          <a:prstGeom prst="rect">
            <a:avLst/>
          </a:prstGeom>
          <a:solidFill>
            <a:srgbClr val="CCFFCC"/>
          </a:solidFill>
          <a:ln w="76200" cmpd="sng">
            <a:solidFill>
              <a:srgbClr val="AD0101"/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28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La valutazione dell’insegnante e di conseguenza il suo intervento, dipendono fortemente dall’interpretazione dell’insegnante stesso </a:t>
            </a:r>
            <a:endParaRPr lang="it-IT" sz="2800" i="1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01811" y="524359"/>
            <a:ext cx="4285442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sng">
            <a:solidFill>
              <a:srgbClr val="AD010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32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Interpretazione</a:t>
            </a:r>
            <a:endParaRPr lang="it-IT" sz="32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006303" y="4005262"/>
            <a:ext cx="3340100" cy="63870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Times New Roman"/>
            </a:endParaRPr>
          </a:p>
        </p:txBody>
      </p:sp>
      <p:cxnSp>
        <p:nvCxnSpPr>
          <p:cNvPr id="6" name="Connettore 2 5"/>
          <p:cNvCxnSpPr>
            <a:stCxn id="2" idx="0"/>
            <a:endCxn id="8" idx="2"/>
          </p:cNvCxnSpPr>
          <p:nvPr/>
        </p:nvCxnSpPr>
        <p:spPr>
          <a:xfrm flipH="1" flipV="1">
            <a:off x="4444532" y="1109135"/>
            <a:ext cx="2231821" cy="289612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419" y="2286000"/>
            <a:ext cx="2970681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ha </a:t>
            </a:r>
            <a:r>
              <a:rPr lang="it-IT" sz="2400" dirty="0" smtClean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fatto</a:t>
            </a:r>
            <a:endParaRPr lang="it-IT" sz="2400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9420" y="2933700"/>
            <a:ext cx="297068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è in grado di fare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1007" y="3548062"/>
            <a:ext cx="296909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ha capito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69419" y="4195762"/>
            <a:ext cx="2970681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ha studiato</a:t>
            </a:r>
          </a:p>
        </p:txBody>
      </p:sp>
    </p:spTree>
    <p:extLst>
      <p:ext uri="{BB962C8B-B14F-4D97-AF65-F5344CB8AC3E}">
        <p14:creationId xmlns:p14="http://schemas.microsoft.com/office/powerpoint/2010/main" val="26094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846736" y="5919369"/>
            <a:ext cx="7499667" cy="9938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800" i="1" dirty="0" smtClean="0">
                <a:solidFill>
                  <a:prstClr val="black"/>
                </a:solidFill>
                <a:latin typeface="Impact"/>
              </a:rPr>
              <a:t>Interpretazione</a:t>
            </a:r>
            <a:endParaRPr lang="it-IT" sz="4000" dirty="0">
              <a:solidFill>
                <a:prstClr val="black"/>
              </a:solidFill>
              <a:latin typeface="Impac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01811" y="524359"/>
            <a:ext cx="4285442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sng">
            <a:solidFill>
              <a:srgbClr val="AD010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32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Interpretazione</a:t>
            </a:r>
            <a:endParaRPr lang="it-IT" sz="32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419" y="2286000"/>
            <a:ext cx="2996081" cy="457200"/>
          </a:xfrm>
          <a:prstGeom prst="rect">
            <a:avLst/>
          </a:prstGeom>
          <a:solidFill>
            <a:srgbClr val="66CCFF"/>
          </a:solidFill>
          <a:ln w="76200" cmpd="sng">
            <a:solidFill>
              <a:srgbClr val="ECD882"/>
            </a:solidFill>
          </a:ln>
          <a:effectLst/>
          <a:extLst/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ha </a:t>
            </a:r>
            <a:r>
              <a:rPr lang="it-IT" sz="2400" dirty="0" smtClean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fatto</a:t>
            </a:r>
            <a:endParaRPr lang="it-IT" sz="2400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9420" y="2933700"/>
            <a:ext cx="299608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sng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è in grado di fare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1007" y="3548062"/>
            <a:ext cx="299449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sng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ha capito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69419" y="4195762"/>
            <a:ext cx="2996081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sng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24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- non ha studiato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803900" y="2213698"/>
            <a:ext cx="2926074" cy="584776"/>
          </a:xfrm>
          <a:prstGeom prst="rect">
            <a:avLst/>
          </a:prstGeom>
          <a:solidFill>
            <a:srgbClr val="66CCFF"/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32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Osservazione</a:t>
            </a:r>
            <a:endParaRPr lang="it-IT" sz="32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cxnSp>
        <p:nvCxnSpPr>
          <p:cNvPr id="5" name="Connettore 2 4"/>
          <p:cNvCxnSpPr>
            <a:stCxn id="9" idx="3"/>
            <a:endCxn id="13" idx="1"/>
          </p:cNvCxnSpPr>
          <p:nvPr/>
        </p:nvCxnSpPr>
        <p:spPr>
          <a:xfrm flipV="1">
            <a:off x="3365500" y="2506086"/>
            <a:ext cx="2438400" cy="8514"/>
          </a:xfrm>
          <a:prstGeom prst="straightConnector1">
            <a:avLst/>
          </a:prstGeom>
          <a:ln>
            <a:solidFill>
              <a:srgbClr val="ECD88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0" idx="0"/>
            <a:endCxn id="8" idx="2"/>
          </p:cNvCxnSpPr>
          <p:nvPr/>
        </p:nvCxnSpPr>
        <p:spPr>
          <a:xfrm flipV="1">
            <a:off x="1867460" y="1109135"/>
            <a:ext cx="2577072" cy="1824565"/>
          </a:xfrm>
          <a:prstGeom prst="straightConnector1">
            <a:avLst/>
          </a:prstGeom>
          <a:ln>
            <a:solidFill>
              <a:srgbClr val="AD010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1" idx="0"/>
            <a:endCxn id="8" idx="2"/>
          </p:cNvCxnSpPr>
          <p:nvPr/>
        </p:nvCxnSpPr>
        <p:spPr>
          <a:xfrm flipV="1">
            <a:off x="1868254" y="1109135"/>
            <a:ext cx="2576278" cy="2438927"/>
          </a:xfrm>
          <a:prstGeom prst="straightConnector1">
            <a:avLst/>
          </a:prstGeom>
          <a:ln>
            <a:solidFill>
              <a:srgbClr val="AD010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2" idx="0"/>
            <a:endCxn id="8" idx="2"/>
          </p:cNvCxnSpPr>
          <p:nvPr/>
        </p:nvCxnSpPr>
        <p:spPr>
          <a:xfrm flipV="1">
            <a:off x="1867460" y="1109135"/>
            <a:ext cx="2577072" cy="3086627"/>
          </a:xfrm>
          <a:prstGeom prst="straightConnector1">
            <a:avLst/>
          </a:prstGeom>
          <a:ln>
            <a:solidFill>
              <a:srgbClr val="AD010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467100" y="2975401"/>
            <a:ext cx="5613400" cy="1569660"/>
          </a:xfrm>
          <a:prstGeom prst="rect">
            <a:avLst/>
          </a:prstGeom>
          <a:solidFill>
            <a:srgbClr val="CCFFCC"/>
          </a:solidFill>
          <a:ln w="76200" cmpd="sng">
            <a:solidFill>
              <a:srgbClr val="AD0101"/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24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Distinguere tra osservazione ed interpretazione: essere consapevoli della differenza, anche nella predisposizione degli strumenti osservativi (griglie)</a:t>
            </a:r>
            <a:endParaRPr lang="it-IT" sz="2400" i="1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69419" y="4914393"/>
            <a:ext cx="8761881" cy="1200328"/>
          </a:xfrm>
          <a:prstGeom prst="rect">
            <a:avLst/>
          </a:prstGeom>
          <a:solidFill>
            <a:srgbClr val="CCFFCC"/>
          </a:solidFill>
          <a:ln w="76200" cmpd="sng">
            <a:solidFill>
              <a:srgbClr val="AD0101"/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24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Essere consapevoli che il giudizio (valutazione) non è conseguenza diretta (e oggettiva) dell’osservazione, ma passa dall’interpretazione (ha fatto così </a:t>
            </a:r>
            <a:r>
              <a:rPr lang="it-IT" sz="2400" b="1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perché</a:t>
            </a:r>
            <a:r>
              <a:rPr lang="it-IT" sz="24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...)</a:t>
            </a:r>
            <a:endParaRPr lang="it-IT" sz="2400" i="1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597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13487" y="903317"/>
            <a:ext cx="5299446" cy="5025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Il dottor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Gillupsie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 ha chiamato molti dei suoi chirurghi interni del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Blear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 General Hospital.  Essi stanno per cominciare la loro relazione settimanale sulle varie operazioni compiute negli ultimi quattro giorni.   Dopo aver ascoltato i chirurghi più anziani,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Gillupsie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 si rivolge al dottor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Gillupsie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: E lei,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, come le vanno le cose?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: Temo di essere stato sfortunato, dottor </a:t>
            </a:r>
            <a:r>
              <a:rPr lang="it-IT" sz="2800" dirty="0" err="1" smtClean="0">
                <a:solidFill>
                  <a:srgbClr val="040408"/>
                </a:solidFill>
                <a:latin typeface="Cambria"/>
                <a:cs typeface="Cambria"/>
              </a:rPr>
              <a:t>Gillupsie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.  Niente operazioni questa settimana, ma solo tre pazienti morti.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4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>
                <a:solidFill>
                  <a:srgbClr val="040408"/>
                </a:solidFill>
                <a:latin typeface="Cambria"/>
                <a:cs typeface="Cambria"/>
              </a:rPr>
              <a:t>La metafora della medicina</a:t>
            </a:r>
          </a:p>
        </p:txBody>
      </p:sp>
      <p:pic>
        <p:nvPicPr>
          <p:cNvPr id="11" name="Picture 7" descr="Postman and Weing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656" y="1261009"/>
            <a:ext cx="2545752" cy="4174591"/>
          </a:xfrm>
          <a:prstGeom prst="rect">
            <a:avLst/>
          </a:prstGeom>
          <a:ln w="3810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6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13487" y="1123446"/>
            <a:ext cx="5299446" cy="4684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Bene; dovremmo parlarne un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po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, non le pare?  Di che cosa sono morti?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C: Non lo so con certezza, dottor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Gillupsie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, ma comunque ho dato a ciascuno di loro un bel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po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 di penicillina.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Ah!  Il sistema tradizionale della cura 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“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buona di per se stessa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”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, eh,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?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C: Beh, non esattamente, capo.  Pensavo solo che la penicillina li avrebbe fatti stare meglio.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Per che cosa li stava curando?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4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>
                <a:solidFill>
                  <a:srgbClr val="040408"/>
                </a:solidFill>
                <a:latin typeface="Cambria"/>
                <a:cs typeface="Cambria"/>
              </a:rPr>
              <a:t>La metafora della medicina</a:t>
            </a:r>
          </a:p>
        </p:txBody>
      </p:sp>
      <p:pic>
        <p:nvPicPr>
          <p:cNvPr id="11" name="Picture 7" descr="Postman and Weing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656" y="1261009"/>
            <a:ext cx="2545752" cy="4174591"/>
          </a:xfrm>
          <a:prstGeom prst="rect">
            <a:avLst/>
          </a:prstGeom>
          <a:ln w="3810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999067" y="1157312"/>
            <a:ext cx="5046133" cy="4532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C: Insomma, stavano proprio male, capo, e io so che la penicillina fa star meglio gli ammalati.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Certamente,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.  Penso che lei abbia fatto bene.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C: E i morti, capo?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Cattivi, figlio mio, cattivi pazienti.  E non c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è niente che possa fare un buon dottore quando si trova di fronte dei cattivi pazienti.  E nessuna medicina può farci nulla,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>
                <a:solidFill>
                  <a:srgbClr val="040408"/>
                </a:solidFill>
                <a:latin typeface="Comic Sans MS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4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>
                <a:solidFill>
                  <a:srgbClr val="040408"/>
                </a:solidFill>
                <a:latin typeface="Cambria"/>
                <a:cs typeface="Cambria"/>
              </a:rPr>
              <a:t>La metafora della medicina</a:t>
            </a:r>
          </a:p>
        </p:txBody>
      </p:sp>
      <p:pic>
        <p:nvPicPr>
          <p:cNvPr id="11" name="Picture 7" descr="Postman and Weing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656" y="1261009"/>
            <a:ext cx="2545752" cy="4174591"/>
          </a:xfrm>
          <a:prstGeom prst="rect">
            <a:avLst/>
          </a:prstGeom>
          <a:ln w="3810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7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54066" y="1495983"/>
            <a:ext cx="5096246" cy="3804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C: Eppure mi è rimasta ancora la seccante impressione che forse non avevano bisogno di penicillina, che servisse qualcos’altro.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Sciocchezze!  La penicillina non fa mai cilecca su dei buoni pazienti.  Lo sanno tutti.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G: Al suo posto non mi preoccuperei troppo, </a:t>
            </a:r>
            <a:r>
              <a:rPr lang="it-IT" sz="2800" dirty="0" err="1">
                <a:solidFill>
                  <a:srgbClr val="040408"/>
                </a:solidFill>
                <a:latin typeface="Cambria"/>
                <a:cs typeface="Cambria"/>
              </a:rPr>
              <a:t>Carstairs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400" dirty="0" smtClean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>
                <a:solidFill>
                  <a:srgbClr val="040408"/>
                </a:solidFill>
                <a:latin typeface="Cambria"/>
                <a:cs typeface="Cambria"/>
              </a:rPr>
              <a:t>La metafora della medicina</a:t>
            </a:r>
          </a:p>
        </p:txBody>
      </p:sp>
      <p:pic>
        <p:nvPicPr>
          <p:cNvPr id="11" name="Picture 7" descr="Postman and Weing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656" y="1261009"/>
            <a:ext cx="2545752" cy="4174591"/>
          </a:xfrm>
          <a:prstGeom prst="rect">
            <a:avLst/>
          </a:prstGeom>
          <a:ln w="38100">
            <a:solidFill>
              <a:srgbClr val="4F62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>
                <a:solidFill>
                  <a:srgbClr val="040408"/>
                </a:solidFill>
                <a:latin typeface="Cambria"/>
                <a:cs typeface="Cambria"/>
              </a:rPr>
              <a:t>La metafora della medicina</a:t>
            </a:r>
          </a:p>
        </p:txBody>
      </p:sp>
      <p:sp>
        <p:nvSpPr>
          <p:cNvPr id="18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65261" y="858315"/>
            <a:ext cx="8068117" cy="3671888"/>
          </a:xfrm>
          <a:prstGeom prst="rect">
            <a:avLst/>
          </a:prstGeom>
          <a:solidFill>
            <a:srgbClr val="FFFF66"/>
          </a:solidFill>
          <a:ln w="38100">
            <a:solidFill>
              <a:srgbClr val="4F6228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Sottolinea l</a:t>
            </a:r>
            <a:r>
              <a:rPr lang="ja-JP" altLang="it-IT" dirty="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importanza che la cura si adatti al paziente, e non viceversa.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Suggerisce anche che </a:t>
            </a:r>
            <a:r>
              <a:rPr lang="it-IT" b="1" dirty="0" smtClean="0">
                <a:solidFill>
                  <a:srgbClr val="040408"/>
                </a:solidFill>
                <a:latin typeface="Cambria"/>
                <a:cs typeface="Cambria"/>
              </a:rPr>
              <a:t>una possibile causa </a:t>
            </a:r>
            <a:r>
              <a:rPr lang="it-IT" b="1" dirty="0" err="1" smtClean="0">
                <a:solidFill>
                  <a:srgbClr val="040408"/>
                </a:solidFill>
                <a:latin typeface="Cambria"/>
                <a:cs typeface="Cambria"/>
              </a:rPr>
              <a:t>dell</a:t>
            </a:r>
            <a:r>
              <a:rPr lang="ja-JP" altLang="it-IT" b="1" dirty="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b="1" dirty="0" smtClean="0">
                <a:solidFill>
                  <a:srgbClr val="040408"/>
                </a:solidFill>
                <a:latin typeface="Cambria"/>
                <a:cs typeface="Cambria"/>
              </a:rPr>
              <a:t>insuccesso</a:t>
            </a: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 di una cura (intervento) possa essere la diagnosi errata, a sua volta dovuta a carenze:</a:t>
            </a:r>
          </a:p>
          <a:p>
            <a:pPr>
              <a:lnSpc>
                <a:spcPct val="80000"/>
              </a:lnSpc>
              <a:defRPr/>
            </a:pP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a livello di  osservazione dei </a:t>
            </a:r>
            <a:r>
              <a:rPr lang="ja-JP" altLang="it-IT" dirty="0" smtClean="0">
                <a:solidFill>
                  <a:srgbClr val="040408"/>
                </a:solidFill>
                <a:latin typeface="Cambria"/>
                <a:cs typeface="Cambria"/>
              </a:rPr>
              <a:t>‘</a:t>
            </a: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sintomi</a:t>
            </a:r>
            <a:r>
              <a:rPr lang="ja-JP" altLang="it-IT" dirty="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, </a:t>
            </a:r>
          </a:p>
          <a:p>
            <a:pPr>
              <a:lnSpc>
                <a:spcPct val="80000"/>
              </a:lnSpc>
              <a:defRPr/>
            </a:pPr>
            <a:r>
              <a:rPr lang="it-IT" dirty="0" smtClean="0">
                <a:solidFill>
                  <a:srgbClr val="040408"/>
                </a:solidFill>
                <a:latin typeface="Cambria"/>
                <a:cs typeface="Cambria"/>
              </a:rPr>
              <a:t>ma anche a livello di interpretazione.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48268" y="4800796"/>
            <a:ext cx="2952212" cy="107721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Prima dell</a:t>
            </a:r>
            <a:r>
              <a:rPr lang="ja-JP" altLang="it-IT" sz="320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intervento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940425" y="5545168"/>
            <a:ext cx="2808288" cy="647700"/>
          </a:xfrm>
          <a:prstGeom prst="rect">
            <a:avLst/>
          </a:prstGeom>
          <a:solidFill>
            <a:schemeClr val="bg2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800" b="1">
                <a:solidFill>
                  <a:srgbClr val="040408"/>
                </a:solidFill>
                <a:latin typeface="Cambria"/>
                <a:cs typeface="Cambria"/>
              </a:rPr>
              <a:t>interpretazione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122208" y="4760913"/>
            <a:ext cx="2592388" cy="647700"/>
          </a:xfrm>
          <a:prstGeom prst="rect">
            <a:avLst/>
          </a:prstGeom>
          <a:solidFill>
            <a:srgbClr val="FFFF00"/>
          </a:solidFill>
          <a:ln w="76200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800" b="1">
                <a:solidFill>
                  <a:srgbClr val="040408"/>
                </a:solidFill>
                <a:latin typeface="Cambria"/>
                <a:cs typeface="Cambria"/>
              </a:rPr>
              <a:t>osservazione</a:t>
            </a:r>
          </a:p>
        </p:txBody>
      </p:sp>
    </p:spTree>
    <p:extLst>
      <p:ext uri="{BB962C8B-B14F-4D97-AF65-F5344CB8AC3E}">
        <p14:creationId xmlns:p14="http://schemas.microsoft.com/office/powerpoint/2010/main" val="38973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3568" y="491473"/>
            <a:ext cx="7632848" cy="46164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000000"/>
                </a:solidFill>
              </a:rPr>
              <a:t>OSSERVAZIONE (continua, diversificata, ...)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55576" y="1169144"/>
            <a:ext cx="3456384" cy="430887"/>
          </a:xfrm>
          <a:prstGeom prst="rect">
            <a:avLst/>
          </a:prstGeom>
          <a:solidFill>
            <a:srgbClr val="CCFFCC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it-IT" sz="2200" dirty="0" smtClean="0">
                <a:solidFill>
                  <a:srgbClr val="000000"/>
                </a:solidFill>
                <a:cs typeface="Comic Sans MS" charset="0"/>
              </a:rPr>
              <a:t>INTERPRETAZIONE</a:t>
            </a:r>
            <a:endParaRPr lang="it-IT" sz="2200" dirty="0">
              <a:solidFill>
                <a:srgbClr val="000000"/>
              </a:solidFill>
              <a:cs typeface="Comic Sans MS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211960" y="1097136"/>
            <a:ext cx="396044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it-IT" sz="3200" b="1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Ha fatto </a:t>
            </a:r>
            <a:r>
              <a:rPr lang="it-IT" sz="3200" b="1" dirty="0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così perché...</a:t>
            </a:r>
            <a:endParaRPr lang="it-IT" sz="32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69404" y="3987173"/>
            <a:ext cx="4375596" cy="2123658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it-IT" sz="2200" dirty="0" smtClean="0">
                <a:solidFill>
                  <a:srgbClr val="000000"/>
                </a:solidFill>
                <a:cs typeface="Comic Sans MS" charset="0"/>
              </a:rPr>
              <a:t>Importanza per l’insegnante di:</a:t>
            </a:r>
          </a:p>
          <a:p>
            <a:pPr marL="342900" indent="-342900" algn="ctr" defTabSz="914400" eaLnBrk="1" hangingPunct="1">
              <a:buFontTx/>
              <a:buChar char="-"/>
            </a:pPr>
            <a:r>
              <a:rPr lang="it-IT" sz="2200" dirty="0" smtClean="0">
                <a:solidFill>
                  <a:srgbClr val="000000"/>
                </a:solidFill>
                <a:cs typeface="Comic Sans MS" charset="0"/>
              </a:rPr>
              <a:t>Avere più strumenti interpretativi teorici</a:t>
            </a:r>
          </a:p>
          <a:p>
            <a:pPr marL="342900" indent="-342900" algn="ctr" defTabSz="914400" eaLnBrk="1" hangingPunct="1">
              <a:buFontTx/>
              <a:buChar char="-"/>
            </a:pPr>
            <a:r>
              <a:rPr lang="it-IT" sz="2200" dirty="0" smtClean="0">
                <a:solidFill>
                  <a:srgbClr val="000000"/>
                </a:solidFill>
                <a:cs typeface="Comic Sans MS" charset="0"/>
              </a:rPr>
              <a:t>Poter riflettere a posteriori</a:t>
            </a:r>
          </a:p>
          <a:p>
            <a:pPr marL="342900" indent="-342900" algn="ctr" defTabSz="914400" eaLnBrk="1" hangingPunct="1">
              <a:buFontTx/>
              <a:buChar char="-"/>
            </a:pPr>
            <a:r>
              <a:rPr lang="it-IT" sz="2200" dirty="0" smtClean="0">
                <a:solidFill>
                  <a:srgbClr val="000000"/>
                </a:solidFill>
                <a:cs typeface="Comic Sans MS" charset="0"/>
              </a:rPr>
              <a:t>Ascoltare i processi</a:t>
            </a:r>
          </a:p>
          <a:p>
            <a:pPr marL="342900" indent="-342900" algn="ctr" defTabSz="914400" eaLnBrk="1" hangingPunct="1">
              <a:buFontTx/>
              <a:buChar char="-"/>
            </a:pPr>
            <a:r>
              <a:rPr lang="it-IT" sz="2200" dirty="0" smtClean="0">
                <a:solidFill>
                  <a:srgbClr val="000000"/>
                </a:solidFill>
                <a:cs typeface="Comic Sans MS" charset="0"/>
              </a:rPr>
              <a:t>Mettersi in discussione</a:t>
            </a:r>
            <a:endParaRPr lang="it-IT" sz="2200" dirty="0">
              <a:solidFill>
                <a:srgbClr val="000000"/>
              </a:solidFill>
              <a:cs typeface="Comic Sans MS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73638" y="4108339"/>
            <a:ext cx="4106862" cy="1938992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24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Tenersi in contatto con la ricerca </a:t>
            </a:r>
            <a:r>
              <a:rPr lang="it-IT" sz="2400" kern="0" dirty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didattica: </a:t>
            </a:r>
            <a:r>
              <a:rPr lang="x-none" sz="24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per </a:t>
            </a:r>
            <a:r>
              <a:rPr lang="it-IT" sz="24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avere </a:t>
            </a:r>
            <a:r>
              <a:rPr lang="it-IT" sz="2400" kern="0" dirty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un bagaglio di</a:t>
            </a:r>
            <a:r>
              <a:rPr lang="it-IT" sz="2400" b="1" kern="0" dirty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 interpretazioni</a:t>
            </a:r>
            <a:r>
              <a:rPr lang="it-IT" sz="2400" kern="0" dirty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 possibili, e </a:t>
            </a:r>
            <a:r>
              <a:rPr lang="it-IT" sz="24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non </a:t>
            </a:r>
            <a:r>
              <a:rPr lang="it-IT" sz="2400" kern="0" dirty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smettere mai di </a:t>
            </a:r>
            <a:r>
              <a:rPr lang="it-IT" sz="24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aggiornarlo</a:t>
            </a:r>
            <a:endParaRPr lang="it-IT" sz="2400" kern="0" dirty="0">
              <a:solidFill>
                <a:sysClr val="windowText" lastClr="000000"/>
              </a:solidFill>
              <a:latin typeface="Cambria"/>
              <a:ea typeface="ＭＳ Ｐゴシック" charset="0"/>
              <a:cs typeface="Cambria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457700" y="5061770"/>
            <a:ext cx="546100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08163" y="1840408"/>
            <a:ext cx="5400675" cy="584776"/>
          </a:xfrm>
          <a:prstGeom prst="rect">
            <a:avLst/>
          </a:prstGeom>
          <a:noFill/>
          <a:ln w="9525">
            <a:solidFill>
              <a:srgbClr val="0404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giusta / sbagliata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6863" y="2708547"/>
            <a:ext cx="8424863" cy="1077218"/>
          </a:xfrm>
          <a:prstGeom prst="rect">
            <a:avLst/>
          </a:prstGeom>
          <a:solidFill>
            <a:srgbClr val="FFFF66"/>
          </a:solidFill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è </a:t>
            </a:r>
            <a:r>
              <a:rPr lang="it-IT" sz="3200" b="1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un</a:t>
            </a:r>
            <a:r>
              <a:rPr lang="ja-JP" altLang="it-IT" sz="3200" b="1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’</a:t>
            </a:r>
            <a:r>
              <a:rPr lang="it-IT" sz="3200" b="1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ipotesi di lavoro</a:t>
            </a:r>
            <a:r>
              <a:rPr lang="it-IT" sz="32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, dunque il criterio di giudizio è piuttosto: funziona/non funziona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3608388" y="1697533"/>
            <a:ext cx="1223963" cy="935037"/>
            <a:chOff x="2109" y="845"/>
            <a:chExt cx="771" cy="589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 flipV="1">
              <a:off x="2109" y="845"/>
              <a:ext cx="726" cy="589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290" y="845"/>
              <a:ext cx="590" cy="589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0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12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851025" y="4566400"/>
            <a:ext cx="4305300" cy="584776"/>
          </a:xfrm>
          <a:prstGeom prst="rect">
            <a:avLst/>
          </a:prstGeom>
          <a:solidFill>
            <a:srgbClr val="FFCC99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Interventi di recupero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068638" y="501651"/>
            <a:ext cx="2824162" cy="584776"/>
          </a:xfrm>
          <a:prstGeom prst="rect">
            <a:avLst/>
          </a:prstGeom>
          <a:solidFill>
            <a:srgbClr val="CCCCFF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3200" kern="0" dirty="0">
                <a:solidFill>
                  <a:sysClr val="windowText" lastClr="000000"/>
                </a:solidFill>
                <a:latin typeface="Arial"/>
                <a:ea typeface="ＭＳ Ｐ明朝"/>
                <a:cs typeface="ＭＳ Ｐゴシック" charset="0"/>
              </a:rPr>
              <a:t>’</a:t>
            </a: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insegnante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47688" y="1378815"/>
            <a:ext cx="2879725" cy="584776"/>
          </a:xfrm>
          <a:prstGeom prst="rect">
            <a:avLst/>
          </a:prstGeom>
          <a:solidFill>
            <a:srgbClr val="FFFF66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Difficoltà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089400" y="1373188"/>
            <a:ext cx="4949825" cy="584776"/>
          </a:xfrm>
          <a:prstGeom prst="rect">
            <a:avLst/>
          </a:prstGeom>
          <a:solidFill>
            <a:srgbClr val="99FF99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 dirty="0" smtClea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Situazioni/comportamenti</a:t>
            </a:r>
            <a:endParaRPr lang="it-IT" sz="3200" kern="0" dirty="0">
              <a:solidFill>
                <a:sysClr val="windowText" lastClr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46736" y="819439"/>
            <a:ext cx="23764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osserva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156325" y="763012"/>
            <a:ext cx="25923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interpreta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778724" y="3981624"/>
            <a:ext cx="237648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attua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99200" y="2159522"/>
            <a:ext cx="2654300" cy="1077218"/>
          </a:xfrm>
          <a:prstGeom prst="rect">
            <a:avLst/>
          </a:prstGeom>
          <a:solidFill>
            <a:srgbClr val="FFFFFF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Interpretazioni diverse</a:t>
            </a:r>
          </a:p>
        </p:txBody>
      </p: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2488212" y="3054352"/>
            <a:ext cx="2952750" cy="1127125"/>
            <a:chOff x="2925" y="890"/>
            <a:chExt cx="1860" cy="71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H="1" flipV="1">
              <a:off x="2925" y="1146"/>
              <a:ext cx="409" cy="454"/>
            </a:xfrm>
            <a:prstGeom prst="line">
              <a:avLst/>
            </a:prstGeom>
            <a:noFill/>
            <a:ln w="57150">
              <a:solidFill>
                <a:srgbClr val="04040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4376" y="1146"/>
              <a:ext cx="409" cy="454"/>
            </a:xfrm>
            <a:prstGeom prst="line">
              <a:avLst/>
            </a:prstGeom>
            <a:noFill/>
            <a:ln w="57150">
              <a:solidFill>
                <a:srgbClr val="04040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 rot="2525080" flipH="1" flipV="1">
              <a:off x="3578" y="890"/>
              <a:ext cx="544" cy="591"/>
            </a:xfrm>
            <a:prstGeom prst="line">
              <a:avLst/>
            </a:prstGeom>
            <a:noFill/>
            <a:ln w="57150">
              <a:solidFill>
                <a:srgbClr val="04040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H="1" flipV="1">
              <a:off x="3334" y="965"/>
              <a:ext cx="317" cy="635"/>
            </a:xfrm>
            <a:prstGeom prst="line">
              <a:avLst/>
            </a:prstGeom>
            <a:noFill/>
            <a:ln w="57150">
              <a:solidFill>
                <a:srgbClr val="04040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4059" y="919"/>
              <a:ext cx="363" cy="681"/>
            </a:xfrm>
            <a:prstGeom prst="line">
              <a:avLst/>
            </a:prstGeom>
            <a:noFill/>
            <a:ln w="57150">
              <a:solidFill>
                <a:srgbClr val="04040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400">
                <a:defRPr/>
              </a:pPr>
              <a:endPara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1451446" y="2192914"/>
            <a:ext cx="4506912" cy="584776"/>
          </a:xfrm>
          <a:prstGeom prst="rect">
            <a:avLst/>
          </a:prstGeom>
          <a:solidFill>
            <a:srgbClr val="FFFFFF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Recupero differenziato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464299" y="4092489"/>
            <a:ext cx="2170113" cy="1569660"/>
          </a:xfrm>
          <a:prstGeom prst="rect">
            <a:avLst/>
          </a:prstGeom>
          <a:solidFill>
            <a:srgbClr val="CCCCFF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x-none" sz="3200" kern="0" dirty="0" smtClea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Ha più probabilità di successo</a:t>
            </a:r>
            <a:endParaRPr lang="it-IT" sz="3200" kern="0" dirty="0">
              <a:solidFill>
                <a:sysClr val="windowText" lastClr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8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115" y="2836292"/>
            <a:ext cx="4466085" cy="3231654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Le parole più usate: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riesce …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si impegna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ha le basi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ha metodo di studio 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Ha un atteggiamento negativo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89400" y="1373188"/>
            <a:ext cx="4949825" cy="584776"/>
          </a:xfrm>
          <a:prstGeom prst="rect">
            <a:avLst/>
          </a:prstGeom>
          <a:solidFill>
            <a:srgbClr val="99FF99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 dirty="0" smtClean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Situazioni/comportamenti</a:t>
            </a:r>
            <a:endParaRPr lang="it-IT" sz="3200" kern="0" dirty="0">
              <a:solidFill>
                <a:sysClr val="windowText" lastClr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56325" y="763012"/>
            <a:ext cx="25923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interpreta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99200" y="2159522"/>
            <a:ext cx="2654300" cy="1077218"/>
          </a:xfrm>
          <a:prstGeom prst="rect">
            <a:avLst/>
          </a:prstGeom>
          <a:solidFill>
            <a:srgbClr val="FFFFFF"/>
          </a:solidFill>
          <a:ln w="762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Interpretazioni diverse</a:t>
            </a:r>
          </a:p>
        </p:txBody>
      </p:sp>
    </p:spTree>
    <p:extLst>
      <p:ext uri="{BB962C8B-B14F-4D97-AF65-F5344CB8AC3E}">
        <p14:creationId xmlns:p14="http://schemas.microsoft.com/office/powerpoint/2010/main" val="5100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333" y="4476258"/>
            <a:ext cx="87884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Congiungiamo H ad A e B</a:t>
            </a:r>
          </a:p>
          <a:p>
            <a:pPr algn="ctr"/>
            <a:r>
              <a:rPr lang="it-IT" sz="2800" dirty="0" smtClean="0"/>
              <a:t>Tracciamo da H le perpendicolari a BC e AC e chiamiamo rispettivamente </a:t>
            </a:r>
            <a:r>
              <a:rPr lang="it-IT" sz="2800" dirty="0" err="1" smtClean="0"/>
              <a:t>J</a:t>
            </a:r>
            <a:r>
              <a:rPr lang="it-IT" sz="2800" dirty="0" smtClean="0"/>
              <a:t> e K le intersezioni con i lati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4639740" y="3006523"/>
            <a:ext cx="0" cy="566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>
            <a:off x="4252971" y="1981200"/>
            <a:ext cx="386769" cy="10253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07466" y="30065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H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66" y="3815896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</a:t>
            </a:r>
          </a:p>
        </p:txBody>
      </p:sp>
      <p:cxnSp>
        <p:nvCxnSpPr>
          <p:cNvPr id="13" name="Connettore 1 12"/>
          <p:cNvCxnSpPr>
            <a:stCxn id="5" idx="2"/>
          </p:cNvCxnSpPr>
          <p:nvPr/>
        </p:nvCxnSpPr>
        <p:spPr>
          <a:xfrm flipV="1">
            <a:off x="1642533" y="3006523"/>
            <a:ext cx="2997207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5" idx="4"/>
          </p:cNvCxnSpPr>
          <p:nvPr/>
        </p:nvCxnSpPr>
        <p:spPr>
          <a:xfrm>
            <a:off x="4639740" y="3006523"/>
            <a:ext cx="3047993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4639740" y="2387600"/>
            <a:ext cx="372527" cy="618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3894673" y="2252133"/>
            <a:ext cx="745067" cy="75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079999" y="171959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J</a:t>
            </a:r>
            <a:endParaRPr lang="it-IT" sz="28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946399" y="1710267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43214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115" y="2836292"/>
            <a:ext cx="4466085" cy="3231654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Le parole più usate: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riesce …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si impegna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ha le basi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Non ha metodo di studio 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“</a:t>
            </a:r>
            <a:r>
              <a:rPr lang="it-IT" sz="2400" b="1" dirty="0">
                <a:solidFill>
                  <a:prstClr val="black"/>
                </a:solidFill>
                <a:latin typeface="Times New Roman"/>
                <a:ea typeface="ＭＳ Ｐゴシック" charset="0"/>
                <a:cs typeface="ＭＳ Ｐゴシック" charset="0"/>
              </a:rPr>
              <a:t>Ha un atteggiamento negativo</a:t>
            </a:r>
            <a:r>
              <a:rPr lang="ja-JP" altLang="it-IT" sz="2400" b="1" dirty="0">
                <a:solidFill>
                  <a:prstClr val="black"/>
                </a:solidFill>
                <a:latin typeface="Arial"/>
                <a:ea typeface="ＭＳ Ｐ明朝"/>
                <a:cs typeface="ＭＳ Ｐゴシック" charset="0"/>
              </a:rPr>
              <a:t>”</a:t>
            </a:r>
            <a:endParaRPr lang="it-IT" sz="2400" b="1" dirty="0">
              <a:solidFill>
                <a:prstClr val="black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799" y="533922"/>
            <a:ext cx="8216901" cy="954107"/>
          </a:xfrm>
          <a:prstGeom prst="rect">
            <a:avLst/>
          </a:prstGeom>
          <a:solidFill>
            <a:srgbClr val="FFFFFF"/>
          </a:solidFill>
          <a:ln w="76200">
            <a:solidFill>
              <a:srgbClr val="AD01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28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Se l’interpretazione è un’ipotesi di lavoro necessaria per intervenire in maniera mirata, allora...</a:t>
            </a:r>
            <a:endParaRPr lang="it-IT" sz="2800" kern="0" dirty="0">
              <a:solidFill>
                <a:sysClr val="windowText" lastClr="000000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22300" y="1667024"/>
            <a:ext cx="7835900" cy="847576"/>
          </a:xfrm>
          <a:prstGeom prst="rect">
            <a:avLst/>
          </a:prstGeom>
          <a:noFill/>
          <a:ln w="76200" cmpd="sng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0"/>
              <a:buChar char="w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Clr>
                <a:srgbClr val="40458C"/>
              </a:buClr>
              <a:defRPr/>
            </a:pP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Deve </a:t>
            </a:r>
            <a:r>
              <a:rPr lang="it-IT" sz="24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dirigere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, e non </a:t>
            </a:r>
            <a:r>
              <a:rPr lang="it-IT" sz="24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bloccare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, l</a:t>
            </a:r>
            <a:r>
              <a:rPr lang="ja-JP" alt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intervento</a:t>
            </a:r>
          </a:p>
          <a:p>
            <a:pPr algn="ctr" defTabSz="914400" eaLnBrk="1" hangingPunct="1">
              <a:lnSpc>
                <a:spcPct val="90000"/>
              </a:lnSpc>
              <a:buClr>
                <a:srgbClr val="40458C"/>
              </a:buClr>
              <a:buFont typeface="Wingdings" charset="0"/>
              <a:buChar char="Ø"/>
              <a:defRPr/>
            </a:pP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Esempio: </a:t>
            </a:r>
            <a:r>
              <a:rPr lang="ja-JP" alt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‘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non è in grado</a:t>
            </a:r>
            <a:r>
              <a:rPr lang="ja-JP" alt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en-US" altLang="ja-JP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non </a:t>
            </a:r>
            <a:r>
              <a:rPr lang="en-US" altLang="ja-JP" sz="2400" dirty="0" err="1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è</a:t>
            </a:r>
            <a:r>
              <a:rPr lang="en-US" altLang="ja-JP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un’ipotesi</a:t>
            </a:r>
            <a:r>
              <a:rPr lang="en-US" altLang="ja-JP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di </a:t>
            </a:r>
            <a:r>
              <a:rPr lang="en-US" altLang="ja-JP" sz="2400" dirty="0" err="1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lavoro</a:t>
            </a:r>
            <a:endParaRPr lang="it-IT" sz="2400" dirty="0" smtClean="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978400" y="2852316"/>
            <a:ext cx="3746500" cy="847576"/>
          </a:xfrm>
          <a:prstGeom prst="rect">
            <a:avLst/>
          </a:prstGeom>
          <a:noFill/>
          <a:ln w="76200" cmpd="sng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0"/>
              <a:buChar char="w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Clr>
                <a:srgbClr val="40458C"/>
              </a:buClr>
              <a:defRPr/>
            </a:pP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Deve essere </a:t>
            </a:r>
            <a:r>
              <a:rPr lang="it-IT" sz="24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puntuale 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e non </a:t>
            </a:r>
            <a:r>
              <a:rPr lang="it-IT" sz="24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generica</a:t>
            </a:r>
            <a:endParaRPr lang="it-IT" sz="2400" dirty="0" smtClean="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30400" y="4448242"/>
            <a:ext cx="18002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000000"/>
                </a:solidFill>
                <a:latin typeface="Times New Roman"/>
                <a:ea typeface="ＭＳ Ｐゴシック" charset="0"/>
                <a:cs typeface="ＭＳ Ｐゴシック" charset="0"/>
              </a:rPr>
              <a:t>Quali?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851400" y="3785912"/>
            <a:ext cx="38735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2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ＭＳ Ｐゴシック" charset="0"/>
              </a:rPr>
              <a:t>Come dovrebbe impegnarsi? È solo una questione di quantità?</a:t>
            </a:r>
            <a:endParaRPr lang="it-IT" sz="2800" dirty="0">
              <a:solidFill>
                <a:srgbClr val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64062" y="5136926"/>
            <a:ext cx="4364038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it-IT" sz="2800" dirty="0">
                <a:solidFill>
                  <a:srgbClr val="000000"/>
                </a:solidFill>
                <a:latin typeface="Times New Roman"/>
                <a:ea typeface="ＭＳ Ｐゴシック" charset="0"/>
                <a:cs typeface="ＭＳ Ｐゴシック" charset="0"/>
              </a:rPr>
              <a:t>In che senso</a:t>
            </a:r>
            <a:r>
              <a:rPr lang="it-IT" sz="2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ＭＳ Ｐゴシック" charset="0"/>
              </a:rPr>
              <a:t>? Cosa dovrebbe modificare?</a:t>
            </a:r>
            <a:endParaRPr lang="it-IT" sz="2800" dirty="0">
              <a:solidFill>
                <a:srgbClr val="000000"/>
              </a:solidFill>
              <a:latin typeface="Times New Roman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 animBg="1"/>
      <p:bldP spid="14" grpId="0" animBg="1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799" y="533922"/>
            <a:ext cx="8216901" cy="954107"/>
          </a:xfrm>
          <a:prstGeom prst="rect">
            <a:avLst/>
          </a:prstGeom>
          <a:solidFill>
            <a:srgbClr val="FFFFFF"/>
          </a:solidFill>
          <a:ln w="76200">
            <a:solidFill>
              <a:srgbClr val="AD01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it-IT" sz="2800" kern="0" dirty="0" smtClean="0">
                <a:solidFill>
                  <a:sysClr val="windowText" lastClr="000000"/>
                </a:solidFill>
                <a:latin typeface="Cambria"/>
                <a:ea typeface="ＭＳ Ｐゴシック" charset="0"/>
                <a:cs typeface="Cambria"/>
              </a:rPr>
              <a:t>Se l’interpretazione è un’ipotesi di lavoro necessaria per intervenire in maniera mirata, allora...</a:t>
            </a:r>
            <a:endParaRPr lang="it-IT" sz="2800" kern="0" dirty="0">
              <a:solidFill>
                <a:sysClr val="windowText" lastClr="000000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22300" y="1667024"/>
            <a:ext cx="7835900" cy="847576"/>
          </a:xfrm>
          <a:prstGeom prst="rect">
            <a:avLst/>
          </a:prstGeom>
          <a:noFill/>
          <a:ln w="76200" cmpd="sng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0"/>
              <a:buChar char="w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Clr>
                <a:srgbClr val="40458C"/>
              </a:buClr>
              <a:defRPr/>
            </a:pP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Deve </a:t>
            </a:r>
            <a:r>
              <a:rPr lang="it-IT" sz="24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dirigere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, e non </a:t>
            </a:r>
            <a:r>
              <a:rPr lang="it-IT" sz="2400" i="1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bloccare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, l</a:t>
            </a:r>
            <a:r>
              <a:rPr lang="ja-JP" alt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intervento</a:t>
            </a:r>
          </a:p>
          <a:p>
            <a:pPr algn="ctr" defTabSz="914400" eaLnBrk="1" hangingPunct="1">
              <a:lnSpc>
                <a:spcPct val="90000"/>
              </a:lnSpc>
              <a:buClr>
                <a:srgbClr val="40458C"/>
              </a:buClr>
              <a:buFont typeface="Wingdings" charset="0"/>
              <a:buChar char="Ø"/>
              <a:defRPr/>
            </a:pP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Esempio: </a:t>
            </a:r>
            <a:r>
              <a:rPr lang="ja-JP" alt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‘</a:t>
            </a:r>
            <a:r>
              <a:rPr 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non è in grado</a:t>
            </a:r>
            <a:r>
              <a:rPr lang="ja-JP" altLang="it-IT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en-US" altLang="ja-JP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non </a:t>
            </a:r>
            <a:r>
              <a:rPr lang="en-US" altLang="ja-JP" sz="2400" dirty="0" err="1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è</a:t>
            </a:r>
            <a:r>
              <a:rPr lang="en-US" altLang="ja-JP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un’ipotesi</a:t>
            </a:r>
            <a:r>
              <a:rPr lang="en-US" altLang="ja-JP" sz="240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di </a:t>
            </a:r>
            <a:r>
              <a:rPr lang="en-US" altLang="ja-JP" sz="2400" dirty="0" err="1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lavoro</a:t>
            </a:r>
            <a:endParaRPr lang="it-IT" sz="2400" dirty="0" smtClean="0">
              <a:solidFill>
                <a:srgbClr val="000000"/>
              </a:solidFill>
              <a:latin typeface="Cambria"/>
              <a:ea typeface="ＭＳ Ｐゴシック"/>
              <a:cs typeface="Cambri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9750" y="3177657"/>
            <a:ext cx="8062913" cy="923925"/>
          </a:xfrm>
          <a:prstGeom prst="rect">
            <a:avLst/>
          </a:prstGeom>
          <a:solidFill>
            <a:schemeClr val="bg2"/>
          </a:solidFill>
          <a:ln w="381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600">
                <a:solidFill>
                  <a:srgbClr val="000000"/>
                </a:solidFill>
                <a:latin typeface="Cambria"/>
                <a:cs typeface="Cambria"/>
              </a:rPr>
              <a:t>Importanza di essere consapevoli che ogni interpretazione è solo una tra le possibili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9750" y="4196832"/>
            <a:ext cx="8062913" cy="923925"/>
          </a:xfrm>
          <a:prstGeom prst="rect">
            <a:avLst/>
          </a:prstGeom>
          <a:solidFill>
            <a:schemeClr val="bg2"/>
          </a:solidFill>
          <a:ln w="381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600">
                <a:solidFill>
                  <a:srgbClr val="000000"/>
                </a:solidFill>
                <a:latin typeface="Cambria"/>
                <a:cs typeface="Cambria"/>
              </a:rPr>
              <a:t>Importanza di avere un repertorio di diversi strumenti interpretativi di difficoltà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41338" y="5203307"/>
            <a:ext cx="8062912" cy="923925"/>
          </a:xfrm>
          <a:prstGeom prst="rect">
            <a:avLst/>
          </a:prstGeom>
          <a:solidFill>
            <a:srgbClr val="FFCC66"/>
          </a:solidFill>
          <a:ln w="381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600">
                <a:solidFill>
                  <a:srgbClr val="000000"/>
                </a:solidFill>
                <a:latin typeface="Cambria"/>
                <a:cs typeface="Cambria"/>
              </a:rPr>
              <a:t>Necessità di attuare interventi coerenti con le interpretazioni fatte e non </a:t>
            </a:r>
            <a:r>
              <a:rPr lang="ja-JP" altLang="it-IT" sz="2600">
                <a:solidFill>
                  <a:srgbClr val="000000"/>
                </a:solidFill>
                <a:latin typeface="Cambria"/>
                <a:cs typeface="Cambria"/>
              </a:rPr>
              <a:t>“</a:t>
            </a:r>
            <a:r>
              <a:rPr lang="it-IT" sz="2600">
                <a:solidFill>
                  <a:srgbClr val="000000"/>
                </a:solidFill>
                <a:latin typeface="Cambria"/>
                <a:cs typeface="Cambria"/>
              </a:rPr>
              <a:t>buoni di per sé</a:t>
            </a:r>
            <a:r>
              <a:rPr lang="ja-JP" altLang="it-IT" sz="2600">
                <a:solidFill>
                  <a:srgbClr val="000000"/>
                </a:solidFill>
                <a:latin typeface="Cambria"/>
                <a:cs typeface="Cambria"/>
              </a:rPr>
              <a:t>”</a:t>
            </a:r>
            <a:endParaRPr lang="it-IT" sz="260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344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L’approccio tradizionale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9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54066" y="839792"/>
            <a:ext cx="7993062" cy="2225144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difficoltà = malattia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recupero = cura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errori = sintomi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    si attaccano i </a:t>
            </a:r>
            <a:r>
              <a:rPr lang="ja-JP" alt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‘</a:t>
            </a: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sintomi</a:t>
            </a:r>
            <a:r>
              <a:rPr lang="ja-JP" alt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: </a:t>
            </a:r>
            <a:r>
              <a:rPr lang="it-IT" sz="3600" b="1" dirty="0" smtClean="0">
                <a:solidFill>
                  <a:srgbClr val="040408"/>
                </a:solidFill>
                <a:latin typeface="Cambria"/>
                <a:cs typeface="Cambria"/>
              </a:rPr>
              <a:t>gli errori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949315" y="3209400"/>
            <a:ext cx="7696200" cy="888470"/>
          </a:xfrm>
          <a:prstGeom prst="flowChartInputOutput">
            <a:avLst/>
          </a:prstGeom>
          <a:solidFill>
            <a:srgbClr val="FFFF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OSSERVAZIONE</a:t>
            </a:r>
            <a:endParaRPr lang="it-IT" sz="24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658535" y="4256496"/>
            <a:ext cx="6400800" cy="646331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dirty="0">
                <a:solidFill>
                  <a:srgbClr val="040408"/>
                </a:solidFill>
                <a:latin typeface="Comic Sans MS" charset="0"/>
              </a:rPr>
              <a:t>Processi risolutivi scorretti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5929" y="4256496"/>
            <a:ext cx="1854201" cy="646331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>
                <a:solidFill>
                  <a:srgbClr val="040408"/>
                </a:solidFill>
                <a:latin typeface="Comic Sans MS" charset="0"/>
              </a:rPr>
              <a:t>Errori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57867" y="5093594"/>
            <a:ext cx="6344178" cy="1077218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 smtClean="0">
                <a:solidFill>
                  <a:srgbClr val="040408"/>
                </a:solidFill>
                <a:latin typeface="Cambria"/>
                <a:cs typeface="Cambria"/>
              </a:rPr>
              <a:t>Identificazione mancanza di risposte corrette - difficoltà</a:t>
            </a:r>
            <a:endParaRPr lang="it-IT" sz="32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443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7" grpId="0" animBg="1"/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L’approccio tradizionale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806449" y="1196975"/>
            <a:ext cx="7696200" cy="902751"/>
          </a:xfrm>
          <a:prstGeom prst="flowChartInputOutpu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800" b="1">
                <a:solidFill>
                  <a:srgbClr val="040408"/>
                </a:solidFill>
                <a:latin typeface="Comic Sans MS" charset="0"/>
              </a:rPr>
              <a:t>INTERPRETAZIONE</a:t>
            </a:r>
            <a:endParaRPr lang="it-IT" sz="28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38699" y="2235708"/>
            <a:ext cx="4105275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Non ha le abilità necessarie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31395" y="2235708"/>
            <a:ext cx="3806737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Non ha le conoscenze necessarie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1395" y="3394201"/>
            <a:ext cx="8208962" cy="523220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Non </a:t>
            </a:r>
            <a:r>
              <a:rPr lang="ja-JP" altLang="it-IT" sz="2800">
                <a:solidFill>
                  <a:srgbClr val="040408"/>
                </a:solidFill>
                <a:latin typeface="Arial"/>
              </a:rPr>
              <a:t>“</a:t>
            </a:r>
            <a:r>
              <a:rPr lang="it-IT" sz="2800">
                <a:solidFill>
                  <a:srgbClr val="040408"/>
                </a:solidFill>
                <a:latin typeface="Comic Sans MS" charset="0"/>
              </a:rPr>
              <a:t>sa</a:t>
            </a:r>
            <a:r>
              <a:rPr lang="ja-JP" altLang="it-IT" sz="2800">
                <a:solidFill>
                  <a:srgbClr val="040408"/>
                </a:solidFill>
                <a:latin typeface="Arial"/>
              </a:rPr>
              <a:t>”</a:t>
            </a:r>
            <a:r>
              <a:rPr lang="it-IT" sz="2800">
                <a:solidFill>
                  <a:srgbClr val="040408"/>
                </a:solidFill>
                <a:latin typeface="Comic Sans MS" charset="0"/>
              </a:rPr>
              <a:t> abbastanza di quel contesto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 rot="18680229">
            <a:off x="2354164" y="4141503"/>
            <a:ext cx="576262" cy="863600"/>
          </a:xfrm>
          <a:prstGeom prst="downArrow">
            <a:avLst>
              <a:gd name="adj1" fmla="val 50000"/>
              <a:gd name="adj2" fmla="val 37466"/>
            </a:avLst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800">
              <a:solidFill>
                <a:srgbClr val="040408"/>
              </a:solidFill>
              <a:latin typeface="Comic Sans MS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289995" y="4770014"/>
            <a:ext cx="4895850" cy="523220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INTERVENTO locale</a:t>
            </a:r>
          </a:p>
        </p:txBody>
      </p:sp>
    </p:spTree>
    <p:extLst>
      <p:ext uri="{BB962C8B-B14F-4D97-AF65-F5344CB8AC3E}">
        <p14:creationId xmlns:p14="http://schemas.microsoft.com/office/powerpoint/2010/main" val="25200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L’approccio tradizionale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289995" y="4816180"/>
            <a:ext cx="4414672" cy="954107"/>
          </a:xfrm>
          <a:prstGeom prst="rec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 smtClean="0">
                <a:solidFill>
                  <a:srgbClr val="040408"/>
                </a:solidFill>
                <a:latin typeface="Comic Sans MS" charset="0"/>
              </a:rPr>
              <a:t>Si cerca cioè di ottenere le risposte corrette</a:t>
            </a:r>
            <a:endParaRPr lang="it-IT" sz="2800" dirty="0">
              <a:solidFill>
                <a:srgbClr val="040408"/>
              </a:solidFill>
              <a:latin typeface="Comic Sans MS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939800" y="960967"/>
            <a:ext cx="7696200" cy="783167"/>
          </a:xfrm>
          <a:prstGeom prst="flowChartInputOutput">
            <a:avLst/>
          </a:prstGeom>
          <a:solidFill>
            <a:srgbClr val="FFCC66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4000" b="1">
                <a:solidFill>
                  <a:srgbClr val="040408"/>
                </a:solidFill>
                <a:latin typeface="Comic Sans MS" charset="0"/>
              </a:rPr>
              <a:t>INTERVENTO</a:t>
            </a:r>
            <a:endParaRPr lang="it-IT" sz="2400">
              <a:solidFill>
                <a:srgbClr val="040408"/>
              </a:solidFill>
              <a:latin typeface="Times New Roman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425950" y="2038605"/>
            <a:ext cx="4105275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Si rispiegano gli argomenti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75928" y="2038605"/>
            <a:ext cx="2759446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Si correggono gli errori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425950" y="3350095"/>
            <a:ext cx="4033838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solidFill>
                  <a:srgbClr val="040408"/>
                </a:solidFill>
                <a:latin typeface="Comic Sans MS" charset="0"/>
              </a:rPr>
              <a:t>Si mette in guardia da errori </a:t>
            </a:r>
            <a:r>
              <a:rPr lang="ja-JP" altLang="it-IT" sz="2800" dirty="0">
                <a:solidFill>
                  <a:srgbClr val="040408"/>
                </a:solidFill>
                <a:latin typeface="Arial"/>
              </a:rPr>
              <a:t>“</a:t>
            </a:r>
            <a:r>
              <a:rPr lang="it-IT" sz="2800" dirty="0">
                <a:solidFill>
                  <a:srgbClr val="040408"/>
                </a:solidFill>
                <a:latin typeface="Comic Sans MS" charset="0"/>
              </a:rPr>
              <a:t>tipici</a:t>
            </a:r>
            <a:r>
              <a:rPr lang="ja-JP" altLang="it-IT" sz="2800" dirty="0">
                <a:solidFill>
                  <a:srgbClr val="040408"/>
                </a:solidFill>
                <a:latin typeface="Arial"/>
              </a:rPr>
              <a:t>”</a:t>
            </a:r>
            <a:endParaRPr lang="it-IT" sz="2800" dirty="0">
              <a:solidFill>
                <a:srgbClr val="040408"/>
              </a:solidFill>
              <a:latin typeface="Comic Sans MS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13487" y="3276051"/>
            <a:ext cx="2821887" cy="954107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>
                <a:solidFill>
                  <a:srgbClr val="040408"/>
                </a:solidFill>
                <a:latin typeface="Comic Sans MS" charset="0"/>
              </a:rPr>
              <a:t>Si mostra come si deve fare</a:t>
            </a:r>
          </a:p>
        </p:txBody>
      </p:sp>
    </p:spTree>
    <p:extLst>
      <p:ext uri="{BB962C8B-B14F-4D97-AF65-F5344CB8AC3E}">
        <p14:creationId xmlns:p14="http://schemas.microsoft.com/office/powerpoint/2010/main" val="29914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L’approccio tradizionale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19199" y="1341497"/>
            <a:ext cx="7230533" cy="2062103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>
                <a:solidFill>
                  <a:srgbClr val="040408"/>
                </a:solidFill>
                <a:latin typeface="Cambria"/>
                <a:cs typeface="Cambria"/>
              </a:rPr>
              <a:t>L</a:t>
            </a:r>
            <a:r>
              <a:rPr lang="ja-JP" altLang="it-IT" sz="32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3200" dirty="0">
                <a:solidFill>
                  <a:srgbClr val="040408"/>
                </a:solidFill>
                <a:latin typeface="Cambria"/>
                <a:cs typeface="Cambria"/>
              </a:rPr>
              <a:t>intervento di tipo tradizionale spesso </a:t>
            </a:r>
            <a:r>
              <a:rPr lang="it-IT" sz="3200" dirty="0" smtClean="0">
                <a:solidFill>
                  <a:srgbClr val="040408"/>
                </a:solidFill>
                <a:latin typeface="Cambria"/>
                <a:cs typeface="Cambria"/>
              </a:rPr>
              <a:t>è basato su un’interpretazione unica e “a prescindere”: </a:t>
            </a:r>
            <a:r>
              <a:rPr lang="it-IT" sz="3200" b="1" dirty="0">
                <a:solidFill>
                  <a:srgbClr val="040408"/>
                </a:solidFill>
                <a:latin typeface="Cambria"/>
                <a:cs typeface="Cambria"/>
              </a:rPr>
              <a:t>è la penicillina</a:t>
            </a:r>
            <a:r>
              <a:rPr lang="it-IT" sz="3200" dirty="0">
                <a:solidFill>
                  <a:srgbClr val="040408"/>
                </a:solidFill>
                <a:latin typeface="Cambria"/>
                <a:cs typeface="Cambria"/>
              </a:rPr>
              <a:t> del recupero in matematica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82133" y="4094328"/>
            <a:ext cx="7806267" cy="1077218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>
                <a:solidFill>
                  <a:srgbClr val="040408"/>
                </a:solidFill>
                <a:latin typeface="Cambria"/>
                <a:cs typeface="Cambria"/>
              </a:rPr>
              <a:t>Se non funziona è colpa del </a:t>
            </a:r>
            <a:r>
              <a:rPr lang="it-IT" sz="3200" b="1" i="1" dirty="0">
                <a:solidFill>
                  <a:srgbClr val="040408"/>
                </a:solidFill>
                <a:latin typeface="Cambria"/>
                <a:cs typeface="Cambria"/>
              </a:rPr>
              <a:t>cattivo </a:t>
            </a:r>
            <a:r>
              <a:rPr lang="it-IT" sz="3200" b="1" dirty="0">
                <a:solidFill>
                  <a:srgbClr val="040408"/>
                </a:solidFill>
                <a:latin typeface="Cambria"/>
                <a:cs typeface="Cambria"/>
              </a:rPr>
              <a:t>paziente</a:t>
            </a:r>
            <a:r>
              <a:rPr lang="it-IT" sz="3200" dirty="0">
                <a:solidFill>
                  <a:srgbClr val="040408"/>
                </a:solidFill>
                <a:latin typeface="Cambria"/>
                <a:cs typeface="Cambria"/>
              </a:rPr>
              <a:t>: ma siamo sicuri sia proprio così?</a:t>
            </a:r>
          </a:p>
        </p:txBody>
      </p:sp>
    </p:spTree>
    <p:extLst>
      <p:ext uri="{BB962C8B-B14F-4D97-AF65-F5344CB8AC3E}">
        <p14:creationId xmlns:p14="http://schemas.microsoft.com/office/powerpoint/2010/main" val="37071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L’approccio tradizionale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779838" y="1739324"/>
            <a:ext cx="5157788" cy="584776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Limiti epistemologici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77118" y="983674"/>
            <a:ext cx="3579549" cy="584776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Punti di debolezza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779838" y="2546304"/>
            <a:ext cx="5157788" cy="584776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Limiti pedagogici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077118" y="3331057"/>
            <a:ext cx="4246563" cy="584776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Ma soprattutto…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779838" y="4068187"/>
            <a:ext cx="5157788" cy="584776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>
                <a:solidFill>
                  <a:srgbClr val="040408"/>
                </a:solidFill>
                <a:latin typeface="Cambria"/>
                <a:cs typeface="Cambria"/>
              </a:rPr>
              <a:t>Limiti pragmatici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896532" y="5626043"/>
            <a:ext cx="5836179" cy="584776"/>
          </a:xfrm>
          <a:prstGeom prst="rect">
            <a:avLst/>
          </a:prstGeom>
          <a:solidFill>
            <a:srgbClr val="FF655B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 smtClean="0">
                <a:solidFill>
                  <a:srgbClr val="040408"/>
                </a:solidFill>
                <a:latin typeface="Cambria"/>
                <a:cs typeface="Cambria"/>
              </a:rPr>
              <a:t>Solitamente NON FUNZIONA!</a:t>
            </a:r>
            <a:endParaRPr lang="it-IT" sz="32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703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447665" y="130205"/>
            <a:ext cx="232931" cy="5738813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854066" y="6302405"/>
            <a:ext cx="8181975" cy="0"/>
          </a:xfrm>
          <a:prstGeom prst="line">
            <a:avLst/>
          </a:prstGeom>
          <a:noFill/>
          <a:ln w="25400">
            <a:gradFill flip="none" rotWithShape="1">
              <a:gsLst>
                <a:gs pos="43000">
                  <a:srgbClr val="124C86"/>
                </a:gs>
                <a:gs pos="100000">
                  <a:prstClr val="white"/>
                </a:gs>
              </a:gsLst>
              <a:lin ang="10800000" scaled="0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" name="Immagine 2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" y="5928935"/>
            <a:ext cx="731644" cy="7469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65866" y="130179"/>
            <a:ext cx="5836179" cy="603250"/>
          </a:xfrm>
          <a:prstGeom prst="rect">
            <a:avLst/>
          </a:prstGeom>
          <a:solidFill>
            <a:schemeClr val="bg2"/>
          </a:solidFill>
          <a:ln w="9525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3600" dirty="0" smtClean="0">
                <a:solidFill>
                  <a:srgbClr val="040408"/>
                </a:solidFill>
                <a:latin typeface="Cambria"/>
                <a:cs typeface="Cambria"/>
              </a:rPr>
              <a:t>L’approccio tradizionale</a:t>
            </a:r>
            <a:endParaRPr lang="it-IT" sz="36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8536" y="1793337"/>
            <a:ext cx="8890000" cy="954107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Osservazione e interpretazione sono 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sporadiche e locali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: </a:t>
            </a:r>
            <a:r>
              <a:rPr lang="it-IT" sz="2800" dirty="0" smtClean="0">
                <a:solidFill>
                  <a:srgbClr val="040408"/>
                </a:solidFill>
                <a:latin typeface="Cambria"/>
                <a:cs typeface="Cambria"/>
              </a:rPr>
              <a:t>circoscritte 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al contesto in cui l</a:t>
            </a:r>
            <a:r>
              <a:rPr lang="ja-JP" altLang="it-IT" sz="2800" dirty="0">
                <a:solidFill>
                  <a:srgbClr val="040408"/>
                </a:solidFill>
                <a:latin typeface="Cambria"/>
                <a:cs typeface="Cambria"/>
              </a:rPr>
              <a:t>’</a:t>
            </a: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errore è stato osservato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77118" y="983674"/>
            <a:ext cx="4917282" cy="584776"/>
          </a:xfrm>
          <a:prstGeom prst="rect">
            <a:avLst/>
          </a:prstGeom>
          <a:solidFill>
            <a:srgbClr val="99FF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 smtClean="0">
                <a:solidFill>
                  <a:srgbClr val="040408"/>
                </a:solidFill>
                <a:latin typeface="Cambria"/>
                <a:cs typeface="Cambria"/>
              </a:rPr>
              <a:t>Ma perché non funziona?</a:t>
            </a:r>
            <a:endParaRPr lang="it-IT" sz="32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1889" y="4063827"/>
            <a:ext cx="8226426" cy="1384995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Osservazione, interpretazione e intervento basati sulla mancanza di risposte corrette ignorano la complessità dell’apprendimento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77118" y="2936850"/>
            <a:ext cx="7741975" cy="954107"/>
          </a:xfrm>
          <a:prstGeom prst="rect">
            <a:avLst/>
          </a:prstGeom>
          <a:solidFill>
            <a:srgbClr val="FFCC99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solidFill>
                  <a:srgbClr val="040408"/>
                </a:solidFill>
                <a:latin typeface="Cambria"/>
                <a:cs typeface="Cambria"/>
              </a:rPr>
              <a:t>Osservazione e interpretazione pretendono di essere univoche e oggettive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96532" y="5626043"/>
            <a:ext cx="5836179" cy="584776"/>
          </a:xfrm>
          <a:prstGeom prst="rect">
            <a:avLst/>
          </a:prstGeom>
          <a:solidFill>
            <a:srgbClr val="FF655B"/>
          </a:solidFill>
          <a:ln w="76200">
            <a:solidFill>
              <a:srgbClr val="124C86"/>
            </a:solidFill>
            <a:miter lim="800000"/>
            <a:headEnd/>
            <a:tailEnd/>
          </a:ln>
          <a:effectLst/>
          <a:ex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 smtClean="0">
                <a:solidFill>
                  <a:srgbClr val="040408"/>
                </a:solidFill>
                <a:latin typeface="Cambria"/>
                <a:cs typeface="Cambria"/>
              </a:rPr>
              <a:t>Solitamente NON FUNZIONA!</a:t>
            </a:r>
            <a:endParaRPr lang="it-IT" sz="3200" dirty="0">
              <a:solidFill>
                <a:srgbClr val="04040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972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magine 4" descr="Roset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952750" cy="1622425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CasellaDiTesto 1"/>
          <p:cNvSpPr txBox="1">
            <a:spLocks noChangeArrowheads="1"/>
          </p:cNvSpPr>
          <p:nvPr/>
        </p:nvSpPr>
        <p:spPr bwMode="auto">
          <a:xfrm>
            <a:off x="179388" y="4292600"/>
            <a:ext cx="30241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latin typeface="Cambria"/>
                <a:cs typeface="Cambria"/>
              </a:rPr>
              <a:t>Rosetta </a:t>
            </a:r>
            <a:r>
              <a:rPr lang="it-IT" sz="2800" dirty="0" err="1" smtClean="0">
                <a:latin typeface="Cambria"/>
                <a:cs typeface="Cambria"/>
              </a:rPr>
              <a:t>Zan</a:t>
            </a:r>
            <a:r>
              <a:rPr lang="it-IT" sz="2800" dirty="0" smtClean="0">
                <a:latin typeface="Cambria"/>
                <a:cs typeface="Cambria"/>
              </a:rPr>
              <a:t/>
            </a:r>
            <a:br>
              <a:rPr lang="it-IT" sz="2800" dirty="0" smtClean="0">
                <a:latin typeface="Cambria"/>
                <a:cs typeface="Cambria"/>
              </a:rPr>
            </a:br>
            <a:r>
              <a:rPr lang="it-IT" sz="2800" dirty="0" smtClean="0">
                <a:latin typeface="Cambria"/>
                <a:cs typeface="Cambria"/>
              </a:rPr>
              <a:t>Epilogo alla maniera di </a:t>
            </a:r>
            <a:r>
              <a:rPr lang="it-IT" sz="2800" dirty="0" err="1" smtClean="0">
                <a:latin typeface="Cambria"/>
                <a:cs typeface="Cambria"/>
              </a:rPr>
              <a:t>Postman</a:t>
            </a:r>
            <a:r>
              <a:rPr lang="it-IT" sz="2800" dirty="0" smtClean="0">
                <a:latin typeface="Cambria"/>
                <a:cs typeface="Cambria"/>
              </a:rPr>
              <a:t> e </a:t>
            </a:r>
            <a:r>
              <a:rPr lang="it-IT" sz="2800" dirty="0" err="1" smtClean="0">
                <a:latin typeface="Cambria"/>
                <a:cs typeface="Cambria"/>
              </a:rPr>
              <a:t>Weingartner</a:t>
            </a:r>
            <a:endParaRPr lang="it-IT" sz="2800" dirty="0" smtClean="0">
              <a:latin typeface="Cambria"/>
              <a:cs typeface="Cambri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19475" y="1557338"/>
            <a:ext cx="5545138" cy="5111750"/>
          </a:xfrm>
          <a:prstGeom prst="rect">
            <a:avLst/>
          </a:prstGeom>
          <a:solidFill>
            <a:srgbClr val="CCFF99"/>
          </a:solidFill>
          <a:ln w="76200" cmpd="sng">
            <a:solidFill>
              <a:srgbClr val="FF0000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Thinking</a:t>
            </a:r>
            <a:r>
              <a:rPr lang="it-IT" sz="2800" b="1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</a:t>
            </a:r>
            <a:r>
              <a:rPr lang="it-IT" sz="2800" kern="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Mark l’abbiamo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dimesso</a:t>
            </a:r>
            <a:r>
              <a:rPr lang="it-IT" sz="2800" kern="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.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Si ricorda quelle crisi spaventose di allergia?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Gillupsie</a:t>
            </a:r>
            <a:r>
              <a:rPr lang="it-IT" sz="2800" b="1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Già. </a:t>
            </a:r>
            <a:r>
              <a:rPr lang="it-IT" sz="2800" kern="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Secondo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me di origine alimentare: avevo suggerito che non mangiasse.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Thinking</a:t>
            </a:r>
            <a:r>
              <a:rPr lang="it-IT" sz="2800" b="1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Invece ho scoperto la causa.  Ho ricostruito tutta la sua storia, ho analizzato le informazioni, e ho trovato la causa della allergia!</a:t>
            </a:r>
          </a:p>
          <a:p>
            <a:pPr algn="just" defTabSz="914400" eaLnBrk="1" hangingPunct="1">
              <a:buFontTx/>
              <a:buNone/>
              <a:defRPr/>
            </a:pPr>
            <a:endParaRPr lang="it-IT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03196" y="171600"/>
            <a:ext cx="8754533" cy="954107"/>
          </a:xfrm>
          <a:prstGeom prst="rect">
            <a:avLst/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Un cambio di prospettiva: l’importanza di osservazione e interpretazione prima dell’intervento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015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8" grpId="0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Immagine 4" descr="Roset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952750" cy="1622425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8914" y="1607800"/>
            <a:ext cx="5724525" cy="5056187"/>
          </a:xfrm>
          <a:prstGeom prst="rect">
            <a:avLst/>
          </a:prstGeom>
          <a:solidFill>
            <a:srgbClr val="CCFF99"/>
          </a:solidFill>
          <a:ln w="76200" cmpd="sng">
            <a:solidFill>
              <a:srgbClr val="FF0000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Gillupsie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Incredibile, </a:t>
            </a:r>
            <a:r>
              <a:rPr lang="it-IT" sz="2800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Thinking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!   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Lei non finisce mai di stupirmi!  E come ha fatto ad avere tutte queste informazioni?  Quale macchinario nuovo ha usato?  </a:t>
            </a:r>
            <a:r>
              <a:rPr lang="it-IT" sz="2800" kern="0" dirty="0" smtClean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Ce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lo dica, lo compriamo subito.  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E poi ci serve la tabella delle medie, della deviazione standard, quartili e tutte queste cose qui: mica improvvisiamo, noi.  Conosciamo bene il valore dei numeri.</a:t>
            </a:r>
          </a:p>
          <a:p>
            <a:pPr algn="just" defTabSz="914400" eaLnBrk="1" hangingPunct="1">
              <a:buFontTx/>
              <a:buNone/>
              <a:defRPr/>
            </a:pPr>
            <a:endParaRPr lang="it-IT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79388" y="4292600"/>
            <a:ext cx="30241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latin typeface="Cambria"/>
                <a:cs typeface="Cambria"/>
              </a:rPr>
              <a:t>Rosetta </a:t>
            </a:r>
            <a:r>
              <a:rPr lang="it-IT" sz="2800" dirty="0" err="1" smtClean="0">
                <a:latin typeface="Cambria"/>
                <a:cs typeface="Cambria"/>
              </a:rPr>
              <a:t>Zan</a:t>
            </a:r>
            <a:r>
              <a:rPr lang="it-IT" sz="2800" dirty="0" smtClean="0">
                <a:latin typeface="Cambria"/>
                <a:cs typeface="Cambria"/>
              </a:rPr>
              <a:t/>
            </a:r>
            <a:br>
              <a:rPr lang="it-IT" sz="2800" dirty="0" smtClean="0">
                <a:latin typeface="Cambria"/>
                <a:cs typeface="Cambria"/>
              </a:rPr>
            </a:br>
            <a:r>
              <a:rPr lang="it-IT" sz="2800" dirty="0" smtClean="0">
                <a:latin typeface="Cambria"/>
                <a:cs typeface="Cambria"/>
              </a:rPr>
              <a:t>Epilogo alla maniera di </a:t>
            </a:r>
            <a:r>
              <a:rPr lang="it-IT" sz="2800" dirty="0" err="1" smtClean="0">
                <a:latin typeface="Cambria"/>
                <a:cs typeface="Cambria"/>
              </a:rPr>
              <a:t>Postman</a:t>
            </a:r>
            <a:r>
              <a:rPr lang="it-IT" sz="2800" dirty="0" smtClean="0">
                <a:latin typeface="Cambria"/>
                <a:cs typeface="Cambria"/>
              </a:rPr>
              <a:t> e </a:t>
            </a:r>
            <a:r>
              <a:rPr lang="it-IT" sz="2800" dirty="0" err="1" smtClean="0">
                <a:latin typeface="Cambria"/>
                <a:cs typeface="Cambria"/>
              </a:rPr>
              <a:t>Weingartner</a:t>
            </a:r>
            <a:endParaRPr lang="it-IT" sz="2800" dirty="0" smtClean="0">
              <a:latin typeface="Cambria"/>
              <a:cs typeface="Cambria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03196" y="171600"/>
            <a:ext cx="8754533" cy="954107"/>
          </a:xfrm>
          <a:prstGeom prst="rect">
            <a:avLst/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Un cambio di prospettiva: l’importanza di osservazione e interpretazione prima dell’intervento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741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333" y="4476258"/>
            <a:ext cx="87884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Consideriamo AMH e BMH </a:t>
            </a:r>
          </a:p>
          <a:p>
            <a:pPr algn="ctr"/>
            <a:r>
              <a:rPr lang="it-IT" sz="2800" dirty="0" smtClean="0"/>
              <a:t>Sono triangoli rettangoli con due lati congruenti (AM=BM e MH in comune), quindi sono congruenti</a:t>
            </a:r>
          </a:p>
          <a:p>
            <a:pPr algn="ctr"/>
            <a:r>
              <a:rPr lang="it-IT" sz="2800" dirty="0" smtClean="0"/>
              <a:t>Dunque AH=BH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4639740" y="3006523"/>
            <a:ext cx="0" cy="566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>
            <a:off x="4252971" y="1981200"/>
            <a:ext cx="386769" cy="10253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07466" y="30065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H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66" y="3815896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</a:t>
            </a:r>
          </a:p>
        </p:txBody>
      </p:sp>
      <p:cxnSp>
        <p:nvCxnSpPr>
          <p:cNvPr id="13" name="Connettore 1 12"/>
          <p:cNvCxnSpPr>
            <a:stCxn id="5" idx="2"/>
          </p:cNvCxnSpPr>
          <p:nvPr/>
        </p:nvCxnSpPr>
        <p:spPr>
          <a:xfrm flipV="1">
            <a:off x="1642533" y="3006523"/>
            <a:ext cx="2997207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5" idx="4"/>
          </p:cNvCxnSpPr>
          <p:nvPr/>
        </p:nvCxnSpPr>
        <p:spPr>
          <a:xfrm>
            <a:off x="4639740" y="3006523"/>
            <a:ext cx="3047993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4639740" y="2387600"/>
            <a:ext cx="372527" cy="618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3894673" y="2252133"/>
            <a:ext cx="745067" cy="75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079999" y="171959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J</a:t>
            </a:r>
            <a:endParaRPr lang="it-IT" sz="28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946399" y="1710267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K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161915" y="969433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AH=BH</a:t>
            </a:r>
          </a:p>
        </p:txBody>
      </p:sp>
    </p:spTree>
    <p:extLst>
      <p:ext uri="{BB962C8B-B14F-4D97-AF65-F5344CB8AC3E}">
        <p14:creationId xmlns:p14="http://schemas.microsoft.com/office/powerpoint/2010/main" val="1778436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Immagine 4" descr="Roset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952750" cy="1622425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19475" y="1700213"/>
            <a:ext cx="5545138" cy="4752975"/>
          </a:xfrm>
          <a:prstGeom prst="rect">
            <a:avLst/>
          </a:prstGeom>
          <a:solidFill>
            <a:srgbClr val="CCFF99"/>
          </a:solidFill>
          <a:ln w="76200" cmpd="sng">
            <a:solidFill>
              <a:srgbClr val="FF0000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Thinking</a:t>
            </a:r>
            <a:r>
              <a:rPr lang="it-IT" sz="2800" b="1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A dir la verità, dottor </a:t>
            </a:r>
            <a:r>
              <a:rPr lang="it-IT" sz="2800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Gillupsie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, non ho usato un nuovo macchinario.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Gillupsie</a:t>
            </a:r>
            <a:r>
              <a:rPr lang="it-IT" sz="2800" b="1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Ma benedetto figliolo, non faccia il misterioso!  Come ha scoperto tutte quelle cose sul suo paziente?  Chi gliele ha dette?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b="1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Thinking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: Lui, dottor </a:t>
            </a:r>
            <a:r>
              <a:rPr lang="it-IT" sz="2800" kern="0" dirty="0" err="1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Gillupsie</a:t>
            </a: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.</a:t>
            </a:r>
          </a:p>
          <a:p>
            <a:pPr algn="just" defTabSz="914400" eaLnBrk="1" hangingPunct="1">
              <a:buFontTx/>
              <a:buNone/>
              <a:defRPr/>
            </a:pPr>
            <a:r>
              <a:rPr lang="it-IT" sz="2800" kern="0" dirty="0">
                <a:solidFill>
                  <a:srgbClr val="000000"/>
                </a:solidFill>
                <a:latin typeface="Cambria"/>
                <a:ea typeface="ＭＳ Ｐゴシック"/>
                <a:cs typeface="Cambria"/>
              </a:rPr>
              <a:t>              …Quando gliele ho chieste.   </a:t>
            </a:r>
          </a:p>
          <a:p>
            <a:pPr algn="just" defTabSz="914400" eaLnBrk="1" hangingPunct="1">
              <a:buFontTx/>
              <a:buNone/>
              <a:defRPr/>
            </a:pPr>
            <a:endParaRPr lang="it-IT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79388" y="4292600"/>
            <a:ext cx="30241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latin typeface="Cambria"/>
                <a:cs typeface="Cambria"/>
              </a:rPr>
              <a:t>Rosetta </a:t>
            </a:r>
            <a:r>
              <a:rPr lang="it-IT" sz="2800" dirty="0" err="1" smtClean="0">
                <a:latin typeface="Cambria"/>
                <a:cs typeface="Cambria"/>
              </a:rPr>
              <a:t>Zan</a:t>
            </a:r>
            <a:r>
              <a:rPr lang="it-IT" sz="2800" dirty="0" smtClean="0">
                <a:latin typeface="Cambria"/>
                <a:cs typeface="Cambria"/>
              </a:rPr>
              <a:t/>
            </a:r>
            <a:br>
              <a:rPr lang="it-IT" sz="2800" dirty="0" smtClean="0">
                <a:latin typeface="Cambria"/>
                <a:cs typeface="Cambria"/>
              </a:rPr>
            </a:br>
            <a:r>
              <a:rPr lang="it-IT" sz="2800" dirty="0" smtClean="0">
                <a:latin typeface="Cambria"/>
                <a:cs typeface="Cambria"/>
              </a:rPr>
              <a:t>Epilogo alla maniera di </a:t>
            </a:r>
            <a:r>
              <a:rPr lang="it-IT" sz="2800" dirty="0" err="1" smtClean="0">
                <a:latin typeface="Cambria"/>
                <a:cs typeface="Cambria"/>
              </a:rPr>
              <a:t>Postman</a:t>
            </a:r>
            <a:r>
              <a:rPr lang="it-IT" sz="2800" dirty="0" smtClean="0">
                <a:latin typeface="Cambria"/>
                <a:cs typeface="Cambria"/>
              </a:rPr>
              <a:t> e </a:t>
            </a:r>
            <a:r>
              <a:rPr lang="it-IT" sz="2800" dirty="0" err="1" smtClean="0">
                <a:latin typeface="Cambria"/>
                <a:cs typeface="Cambria"/>
              </a:rPr>
              <a:t>Weingartner</a:t>
            </a:r>
            <a:endParaRPr lang="it-IT" sz="2800" dirty="0" smtClean="0">
              <a:latin typeface="Cambria"/>
              <a:cs typeface="Cambria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03196" y="171600"/>
            <a:ext cx="8754533" cy="954107"/>
          </a:xfrm>
          <a:prstGeom prst="rect">
            <a:avLst/>
          </a:prstGeom>
          <a:solidFill>
            <a:srgbClr val="CC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sz="2800" dirty="0" smtClean="0">
                <a:solidFill>
                  <a:srgbClr val="000000"/>
                </a:solidFill>
                <a:latin typeface="Cambria"/>
                <a:cs typeface="Cambria"/>
              </a:rPr>
              <a:t>Un cambio di prospettiva: l’importanza di osservazione e interpretazione prima dell’intervento</a:t>
            </a:r>
            <a:endParaRPr lang="it-IT" sz="2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703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Text Box 20"/>
          <p:cNvSpPr txBox="1">
            <a:spLocks noChangeArrowheads="1"/>
          </p:cNvSpPr>
          <p:nvPr/>
        </p:nvSpPr>
        <p:spPr bwMode="auto">
          <a:xfrm>
            <a:off x="679450" y="188913"/>
            <a:ext cx="7853363" cy="646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3600" b="1" dirty="0" smtClean="0">
                <a:solidFill>
                  <a:srgbClr val="000000"/>
                </a:solidFill>
              </a:rPr>
              <a:t>Ripensare </a:t>
            </a:r>
            <a:r>
              <a:rPr lang="x-none" sz="3600" b="1" dirty="0" smtClean="0">
                <a:solidFill>
                  <a:srgbClr val="000000"/>
                </a:solidFill>
              </a:rPr>
              <a:t>il ruolo dell’errore</a:t>
            </a:r>
            <a:endParaRPr lang="it-IT" sz="3600" b="1" dirty="0" smtClean="0">
              <a:solidFill>
                <a:srgbClr val="000000"/>
              </a:solidFill>
            </a:endParaRPr>
          </a:p>
        </p:txBody>
      </p:sp>
      <p:pic>
        <p:nvPicPr>
          <p:cNvPr id="432130" name="Immagin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77913"/>
            <a:ext cx="3492500" cy="23241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54000" y="3832225"/>
            <a:ext cx="8467725" cy="1077913"/>
          </a:xfrm>
          <a:prstGeom prst="rect">
            <a:avLst/>
          </a:prstGeom>
          <a:noFill/>
          <a:ln w="76200">
            <a:solidFill>
              <a:srgbClr val="CC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defTabSz="4572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4572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4572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4572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smtClean="0">
                <a:latin typeface="Cambria" charset="0"/>
              </a:rPr>
              <a:t>Serve anche a superare una certa </a:t>
            </a:r>
            <a:r>
              <a:rPr lang="it-IT" altLang="ja-JP" sz="3200" smtClean="0">
                <a:latin typeface="Cambria" charset="0"/>
              </a:rPr>
              <a:t>incoerenza tra messaggi espliciti e linea didattica</a:t>
            </a:r>
            <a:endParaRPr lang="it-IT" sz="3200" smtClean="0">
              <a:latin typeface="Cambria" charset="0"/>
            </a:endParaRPr>
          </a:p>
        </p:txBody>
      </p:sp>
      <p:sp>
        <p:nvSpPr>
          <p:cNvPr id="29" name="Fumetto 1 28"/>
          <p:cNvSpPr>
            <a:spLocks noChangeArrowheads="1"/>
          </p:cNvSpPr>
          <p:nvPr/>
        </p:nvSpPr>
        <p:spPr bwMode="auto">
          <a:xfrm>
            <a:off x="2422525" y="5113338"/>
            <a:ext cx="6259513" cy="1600200"/>
          </a:xfrm>
          <a:prstGeom prst="wedgeRectCallout">
            <a:avLst>
              <a:gd name="adj1" fmla="val -55228"/>
              <a:gd name="adj2" fmla="val 15580"/>
            </a:avLst>
          </a:prstGeom>
          <a:solidFill>
            <a:srgbClr val="CCFFCC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Comic Sans MS"/>
                <a:ea typeface="ＭＳ Ｐゴシック"/>
                <a:cs typeface="Comic Sans MS"/>
              </a:rPr>
              <a:t>“</a:t>
            </a:r>
            <a:r>
              <a:rPr lang="it-IT" altLang="ja-JP" sz="3200" kern="0" dirty="0">
                <a:solidFill>
                  <a:sysClr val="windowText" lastClr="000000"/>
                </a:solidFill>
                <a:latin typeface="Comic Sans MS"/>
                <a:ea typeface="ＭＳ Ｐゴシック"/>
                <a:cs typeface="Comic Sans MS"/>
              </a:rPr>
              <a:t>Sbagliando si impara</a:t>
            </a:r>
            <a:r>
              <a:rPr lang="it-IT" sz="3200" kern="0" dirty="0">
                <a:solidFill>
                  <a:sysClr val="windowText" lastClr="000000"/>
                </a:solidFill>
                <a:latin typeface="Comic Sans MS"/>
                <a:ea typeface="ＭＳ Ｐゴシック"/>
                <a:cs typeface="Comic Sans MS"/>
              </a:rPr>
              <a:t>”</a:t>
            </a:r>
            <a:endParaRPr lang="it-IT" altLang="ja-JP" sz="3200" kern="0" dirty="0">
              <a:solidFill>
                <a:sysClr val="windowText" lastClr="000000"/>
              </a:solidFill>
              <a:latin typeface="Comic Sans MS"/>
              <a:ea typeface="ＭＳ Ｐゴシック"/>
              <a:cs typeface="Comic Sans MS"/>
            </a:endParaRPr>
          </a:p>
          <a:p>
            <a:pPr algn="ctr">
              <a:defRPr/>
            </a:pPr>
            <a:r>
              <a:rPr lang="it-IT" sz="3200" kern="0" dirty="0">
                <a:solidFill>
                  <a:sysClr val="windowText" lastClr="000000"/>
                </a:solidFill>
                <a:latin typeface="Comic Sans MS"/>
                <a:ea typeface="ＭＳ Ｐゴシック"/>
                <a:cs typeface="Comic Sans MS"/>
              </a:rPr>
              <a:t>Sottotitolo: ma tu non sbagliare che è molto meglio...per te</a:t>
            </a:r>
          </a:p>
        </p:txBody>
      </p:sp>
      <p:sp>
        <p:nvSpPr>
          <p:cNvPr id="30" name="Filmato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39849" y="5517232"/>
            <a:ext cx="1439863" cy="936625"/>
          </a:xfrm>
          <a:prstGeom prst="actionButtonMovie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>
              <a:defRPr/>
            </a:pPr>
            <a:endParaRPr lang="it-IT" kern="0">
              <a:solidFill>
                <a:sysClr val="windowText" lastClr="000000"/>
              </a:solidFill>
              <a:latin typeface="Tahoma"/>
              <a:ea typeface="ＭＳ Ｐゴシック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003675" y="1128713"/>
            <a:ext cx="4946650" cy="2279650"/>
          </a:xfrm>
          <a:prstGeom prst="rect">
            <a:avLst/>
          </a:prstGeom>
          <a:solidFill>
            <a:srgbClr val="CCCCFF"/>
          </a:solidFill>
          <a:ln w="38100">
            <a:solidFill>
              <a:srgbClr val="0404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it-IT" sz="2800" dirty="0" smtClean="0">
                <a:solidFill>
                  <a:prstClr val="black"/>
                </a:solidFill>
                <a:latin typeface="Cambria"/>
                <a:cs typeface="Cambria"/>
              </a:rPr>
              <a:t>Modificare l’idea che “tutto quello che dirai sarà usato contro di te”. Tra l’altro, </a:t>
            </a:r>
            <a:r>
              <a:rPr lang="it-IT" sz="2800" dirty="0">
                <a:solidFill>
                  <a:prstClr val="black"/>
                </a:solidFill>
                <a:latin typeface="Cambria"/>
                <a:cs typeface="Cambria"/>
              </a:rPr>
              <a:t>n</a:t>
            </a:r>
            <a:r>
              <a:rPr lang="it-IT" sz="2800" dirty="0" smtClean="0">
                <a:solidFill>
                  <a:prstClr val="black"/>
                </a:solidFill>
                <a:latin typeface="Cambria"/>
                <a:cs typeface="Cambria"/>
              </a:rPr>
              <a:t>el </a:t>
            </a:r>
            <a:r>
              <a:rPr lang="it-IT" sz="2800" dirty="0" err="1">
                <a:solidFill>
                  <a:prstClr val="black"/>
                </a:solidFill>
                <a:latin typeface="Cambria"/>
                <a:cs typeface="Cambria"/>
              </a:rPr>
              <a:t>problem</a:t>
            </a:r>
            <a:r>
              <a:rPr lang="it-IT" sz="28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mbria"/>
                <a:cs typeface="Cambria"/>
              </a:rPr>
              <a:t>solving</a:t>
            </a:r>
            <a:r>
              <a:rPr lang="it-IT" sz="2800" dirty="0">
                <a:solidFill>
                  <a:prstClr val="black"/>
                </a:solidFill>
                <a:latin typeface="Cambria"/>
                <a:cs typeface="Cambria"/>
              </a:rPr>
              <a:t>, l</a:t>
            </a:r>
            <a:r>
              <a:rPr lang="ja-JP" altLang="it-IT" sz="2800" dirty="0">
                <a:solidFill>
                  <a:prstClr val="black"/>
                </a:solidFill>
                <a:latin typeface="Cambria"/>
                <a:ea typeface="ＭＳ Ｐゴシック"/>
                <a:cs typeface="Cambria"/>
              </a:rPr>
              <a:t>’</a:t>
            </a:r>
            <a:r>
              <a:rPr lang="it-IT" sz="2800" dirty="0">
                <a:solidFill>
                  <a:prstClr val="black"/>
                </a:solidFill>
                <a:latin typeface="Cambria"/>
                <a:cs typeface="Cambria"/>
              </a:rPr>
              <a:t>errore non è sintomo di fallimento</a:t>
            </a:r>
            <a:r>
              <a:rPr lang="it-IT" sz="2800" dirty="0" smtClean="0">
                <a:solidFill>
                  <a:prstClr val="black"/>
                </a:solidFill>
                <a:latin typeface="Cambria"/>
                <a:cs typeface="Cambria"/>
              </a:rPr>
              <a:t>…</a:t>
            </a:r>
            <a:endParaRPr lang="en-US" sz="28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4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333" y="4476258"/>
            <a:ext cx="87884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Consideriamo CKH e CJH </a:t>
            </a:r>
          </a:p>
          <a:p>
            <a:pPr algn="ctr"/>
            <a:r>
              <a:rPr lang="it-IT" sz="2800" dirty="0" smtClean="0"/>
              <a:t>Sono triangoli rettangoli con tre angoli della stessa misura (CH è la bisettrice in C) e con un lato in comune (CH), quindi sono congruenti </a:t>
            </a:r>
          </a:p>
          <a:p>
            <a:pPr algn="ctr"/>
            <a:r>
              <a:rPr lang="it-IT" sz="2800" dirty="0" smtClean="0"/>
              <a:t>Dunque CK=CJ e KH=JH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4639740" y="3006523"/>
            <a:ext cx="0" cy="566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>
            <a:off x="4252971" y="1981200"/>
            <a:ext cx="386769" cy="10253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07466" y="30065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H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66" y="3815896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</a:t>
            </a:r>
          </a:p>
        </p:txBody>
      </p:sp>
      <p:cxnSp>
        <p:nvCxnSpPr>
          <p:cNvPr id="13" name="Connettore 1 12"/>
          <p:cNvCxnSpPr>
            <a:stCxn id="5" idx="2"/>
          </p:cNvCxnSpPr>
          <p:nvPr/>
        </p:nvCxnSpPr>
        <p:spPr>
          <a:xfrm flipV="1">
            <a:off x="1642533" y="3006523"/>
            <a:ext cx="2997207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5" idx="4"/>
          </p:cNvCxnSpPr>
          <p:nvPr/>
        </p:nvCxnSpPr>
        <p:spPr>
          <a:xfrm>
            <a:off x="4639740" y="3006523"/>
            <a:ext cx="3047993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4639740" y="2387600"/>
            <a:ext cx="372527" cy="618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3894673" y="2252133"/>
            <a:ext cx="745067" cy="75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079999" y="171959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J</a:t>
            </a:r>
            <a:endParaRPr lang="it-IT" sz="28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946399" y="1710267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K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161915" y="969433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AH=BH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161915" y="1507325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CK=CJ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161915" y="2041581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KH=JH</a:t>
            </a:r>
          </a:p>
        </p:txBody>
      </p:sp>
    </p:spTree>
    <p:extLst>
      <p:ext uri="{BB962C8B-B14F-4D97-AF65-F5344CB8AC3E}">
        <p14:creationId xmlns:p14="http://schemas.microsoft.com/office/powerpoint/2010/main" val="1191907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333" y="4476258"/>
            <a:ext cx="87884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Consideriamo AKH e BJH </a:t>
            </a:r>
          </a:p>
          <a:p>
            <a:pPr algn="ctr"/>
            <a:r>
              <a:rPr lang="it-IT" sz="2800" dirty="0" smtClean="0"/>
              <a:t>Sono triangoli rettangoli con una coppia di lati congruenti (AH=BH e KH=JH), quindi sono congruenti </a:t>
            </a:r>
          </a:p>
          <a:p>
            <a:pPr algn="ctr"/>
            <a:r>
              <a:rPr lang="it-IT" sz="2800" dirty="0" smtClean="0"/>
              <a:t>Dunque AK=BJ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4639740" y="3006523"/>
            <a:ext cx="0" cy="566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>
            <a:off x="4252971" y="1981200"/>
            <a:ext cx="386769" cy="10253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07466" y="30065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H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66" y="3815896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</a:t>
            </a:r>
          </a:p>
        </p:txBody>
      </p:sp>
      <p:cxnSp>
        <p:nvCxnSpPr>
          <p:cNvPr id="13" name="Connettore 1 12"/>
          <p:cNvCxnSpPr>
            <a:stCxn id="5" idx="2"/>
          </p:cNvCxnSpPr>
          <p:nvPr/>
        </p:nvCxnSpPr>
        <p:spPr>
          <a:xfrm flipV="1">
            <a:off x="1642533" y="3006523"/>
            <a:ext cx="2997207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5" idx="4"/>
          </p:cNvCxnSpPr>
          <p:nvPr/>
        </p:nvCxnSpPr>
        <p:spPr>
          <a:xfrm>
            <a:off x="4639740" y="3006523"/>
            <a:ext cx="3047993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4639740" y="2387600"/>
            <a:ext cx="372527" cy="618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3894673" y="2252133"/>
            <a:ext cx="745067" cy="75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079999" y="171959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J</a:t>
            </a:r>
            <a:endParaRPr lang="it-IT" sz="28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946399" y="1710267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K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161915" y="969433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AH=BH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161915" y="1507325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CK=CJ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161915" y="2041581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KH=JH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69333" y="1625889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AK=BJ</a:t>
            </a:r>
          </a:p>
        </p:txBody>
      </p:sp>
    </p:spTree>
    <p:extLst>
      <p:ext uri="{BB962C8B-B14F-4D97-AF65-F5344CB8AC3E}">
        <p14:creationId xmlns:p14="http://schemas.microsoft.com/office/powerpoint/2010/main" val="2869810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215187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333" y="4476258"/>
            <a:ext cx="878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Cosa abbiamo dimostrato?</a:t>
            </a:r>
            <a:endParaRPr lang="it-IT" sz="2800" dirty="0"/>
          </a:p>
        </p:txBody>
      </p:sp>
      <p:sp>
        <p:nvSpPr>
          <p:cNvPr id="5" name="Triangolo isoscele 4"/>
          <p:cNvSpPr/>
          <p:nvPr/>
        </p:nvSpPr>
        <p:spPr>
          <a:xfrm>
            <a:off x="1642533" y="1981200"/>
            <a:ext cx="6045200" cy="1591733"/>
          </a:xfrm>
          <a:prstGeom prst="triangle">
            <a:avLst>
              <a:gd name="adj" fmla="val 43182"/>
            </a:avLst>
          </a:prstGeom>
          <a:noFill/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7333" y="3268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94673" y="123613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890933" y="33113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4639740" y="3006523"/>
            <a:ext cx="0" cy="566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5" idx="0"/>
          </p:cNvCxnSpPr>
          <p:nvPr/>
        </p:nvCxnSpPr>
        <p:spPr>
          <a:xfrm>
            <a:off x="4252971" y="1981200"/>
            <a:ext cx="386769" cy="10253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07466" y="3006523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H</a:t>
            </a:r>
            <a:endParaRPr lang="it-IT" sz="28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66" y="3815896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M</a:t>
            </a:r>
          </a:p>
        </p:txBody>
      </p:sp>
      <p:cxnSp>
        <p:nvCxnSpPr>
          <p:cNvPr id="13" name="Connettore 1 12"/>
          <p:cNvCxnSpPr>
            <a:stCxn id="5" idx="2"/>
          </p:cNvCxnSpPr>
          <p:nvPr/>
        </p:nvCxnSpPr>
        <p:spPr>
          <a:xfrm flipV="1">
            <a:off x="1642533" y="3006523"/>
            <a:ext cx="2997207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5" idx="4"/>
          </p:cNvCxnSpPr>
          <p:nvPr/>
        </p:nvCxnSpPr>
        <p:spPr>
          <a:xfrm>
            <a:off x="4639740" y="3006523"/>
            <a:ext cx="3047993" cy="566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4639740" y="2387600"/>
            <a:ext cx="372527" cy="618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3894673" y="2252133"/>
            <a:ext cx="745067" cy="75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079999" y="1719590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J</a:t>
            </a:r>
            <a:endParaRPr lang="it-IT" sz="28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946399" y="1710267"/>
            <a:ext cx="74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K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161915" y="969433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AH=BH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161915" y="1507325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CK=CJ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161915" y="2041581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KH=JH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69333" y="1625889"/>
            <a:ext cx="2304256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AK=BJ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69333" y="5850276"/>
            <a:ext cx="878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Allora forse c’è qualche errore...</a:t>
            </a:r>
            <a:endParaRPr lang="it-IT" sz="2800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83634" y="5181889"/>
            <a:ext cx="2864378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mbria"/>
                <a:cs typeface="Cambria"/>
              </a:rPr>
              <a:t>AK+CK = BJ+CJ</a:t>
            </a:r>
          </a:p>
        </p:txBody>
      </p:sp>
      <p:sp>
        <p:nvSpPr>
          <p:cNvPr id="2" name="Freccia destra 1"/>
          <p:cNvSpPr/>
          <p:nvPr/>
        </p:nvSpPr>
        <p:spPr>
          <a:xfrm>
            <a:off x="3081874" y="5215469"/>
            <a:ext cx="1015994" cy="3688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097869" y="5164956"/>
            <a:ext cx="4859864" cy="504056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0408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latin typeface="Cambria"/>
                <a:cs typeface="Cambria"/>
              </a:rPr>
              <a:t>Tutti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i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triangoli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sono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 err="1" smtClean="0">
                <a:latin typeface="Cambria"/>
                <a:cs typeface="Cambria"/>
              </a:rPr>
              <a:t>iscosceli</a:t>
            </a:r>
            <a:r>
              <a:rPr lang="en-US" sz="2800" dirty="0" smtClean="0">
                <a:latin typeface="Cambria"/>
                <a:cs typeface="Cambria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37439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26470"/>
            <a:ext cx="7808912" cy="842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0000"/>
          </a:bodyPr>
          <a:lstStyle/>
          <a:p>
            <a:pPr algn="ctr" defTabSz="449263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PROLOGO – seconda versione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7732" y="884768"/>
            <a:ext cx="9025467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sng">
            <a:solidFill>
              <a:srgbClr val="ECD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Teorema</a:t>
            </a:r>
            <a:r>
              <a:rPr lang="it-IT" sz="2600" dirty="0" smtClean="0"/>
              <a:t>: in un insieme di </a:t>
            </a:r>
            <a:r>
              <a:rPr lang="it-IT" sz="2600" dirty="0" err="1" smtClean="0"/>
              <a:t>n</a:t>
            </a:r>
            <a:r>
              <a:rPr lang="it-IT" sz="2600" dirty="0" smtClean="0"/>
              <a:t> bambini esiste un solo colore di occhi</a:t>
            </a:r>
            <a:endParaRPr lang="it-IT" sz="26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591730" y="1535223"/>
            <a:ext cx="5926667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Dimostrazione</a:t>
            </a:r>
            <a:r>
              <a:rPr lang="it-IT" sz="2600" dirty="0" smtClean="0"/>
              <a:t>: procediamo per induzione</a:t>
            </a:r>
            <a:endParaRPr lang="it-IT" sz="26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39222" y="2240024"/>
            <a:ext cx="3541711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Passo base</a:t>
            </a:r>
            <a:r>
              <a:rPr lang="it-IT" sz="2600" dirty="0" smtClean="0"/>
              <a:t>: </a:t>
            </a:r>
            <a:r>
              <a:rPr lang="it-IT" sz="2600" dirty="0" err="1" smtClean="0"/>
              <a:t>n</a:t>
            </a:r>
            <a:r>
              <a:rPr lang="it-IT" sz="2600" dirty="0" smtClean="0"/>
              <a:t>=1, ovvio</a:t>
            </a:r>
            <a:endParaRPr lang="it-IT" sz="2600" dirty="0"/>
          </a:p>
        </p:txBody>
      </p:sp>
      <p:pic>
        <p:nvPicPr>
          <p:cNvPr id="6" name="Immagine 5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87795"/>
            <a:ext cx="2008716" cy="611348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87867" y="2934296"/>
            <a:ext cx="8348134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Passo induttivo</a:t>
            </a:r>
            <a:r>
              <a:rPr lang="it-IT" sz="2600" dirty="0" smtClean="0"/>
              <a:t>: supponiamo tesi vera per ogni insieme di </a:t>
            </a:r>
            <a:r>
              <a:rPr lang="it-IT" sz="2600" i="1" dirty="0" err="1" smtClean="0"/>
              <a:t>n</a:t>
            </a:r>
            <a:r>
              <a:rPr lang="it-IT" sz="2600" i="1" dirty="0" smtClean="0"/>
              <a:t> </a:t>
            </a:r>
            <a:r>
              <a:rPr lang="it-IT" sz="2600" dirty="0" smtClean="0"/>
              <a:t>bambini e dimostriamo che questo implica tesi vera per ogni insieme di </a:t>
            </a:r>
            <a:r>
              <a:rPr lang="it-IT" sz="2600" i="1" dirty="0" smtClean="0"/>
              <a:t>n+1 </a:t>
            </a:r>
            <a:r>
              <a:rPr lang="it-IT" sz="2600" dirty="0" smtClean="0"/>
              <a:t>bambini</a:t>
            </a:r>
            <a:endParaRPr lang="it-IT" sz="2600" dirty="0"/>
          </a:p>
        </p:txBody>
      </p:sp>
      <p:pic>
        <p:nvPicPr>
          <p:cNvPr id="8" name="Immagine 7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8" y="4507663"/>
            <a:ext cx="1097491" cy="33401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13" name="Immagine 12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2" y="4507663"/>
            <a:ext cx="1097491" cy="33401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17" name="Immagine 16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9" y="4509986"/>
            <a:ext cx="1097491" cy="33401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18" name="Immagine 17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16" y="4507663"/>
            <a:ext cx="1097491" cy="33401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19" name="Immagine 18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40" y="4507663"/>
            <a:ext cx="1097491" cy="33401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20" name="Immagine 19" descr="Schermata 2018-11-08 alle 10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17" y="4509986"/>
            <a:ext cx="1097491" cy="33401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4064003" y="4418357"/>
            <a:ext cx="1123950" cy="52322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...</a:t>
            </a:r>
            <a:endParaRPr lang="it-IT" sz="2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55578" y="4961469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55578" y="5266269"/>
            <a:ext cx="7621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7759698" y="4941577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625589" y="5300144"/>
            <a:ext cx="5476874" cy="461665"/>
          </a:xfrm>
          <a:prstGeom prst="rect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n</a:t>
            </a:r>
            <a:r>
              <a:rPr lang="it-IT" sz="2400" dirty="0" smtClean="0"/>
              <a:t> bambini -&gt; hanno occhi di un solo colore</a:t>
            </a:r>
            <a:endParaRPr lang="it-IT" sz="2400" dirty="0"/>
          </a:p>
        </p:txBody>
      </p:sp>
      <p:cxnSp>
        <p:nvCxnSpPr>
          <p:cNvPr id="28" name="Connettore 1 27"/>
          <p:cNvCxnSpPr/>
          <p:nvPr/>
        </p:nvCxnSpPr>
        <p:spPr>
          <a:xfrm>
            <a:off x="1377426" y="4961469"/>
            <a:ext cx="0" cy="91887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1377426" y="5880343"/>
            <a:ext cx="762105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>
            <a:off x="8981546" y="4941577"/>
            <a:ext cx="16933" cy="91887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254782" y="5897285"/>
            <a:ext cx="5476874" cy="461665"/>
          </a:xfrm>
          <a:prstGeom prst="rect">
            <a:avLst/>
          </a:prstGeom>
          <a:noFill/>
          <a:ln w="38100" cmpd="sng">
            <a:solidFill>
              <a:srgbClr val="4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n</a:t>
            </a:r>
            <a:r>
              <a:rPr lang="it-IT" sz="2400" dirty="0" smtClean="0"/>
              <a:t> bambini -&gt; hanno occhi di un solo colore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66959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7" grpId="0" animBg="1"/>
      <p:bldP spid="2" grpId="0" animBg="1"/>
      <p:bldP spid="22" grpId="0" animBg="1"/>
      <p:bldP spid="33" grpId="0" animBg="1"/>
    </p:bldLst>
  </p:timing>
</p:sld>
</file>

<file path=ppt/theme/theme1.xml><?xml version="1.0" encoding="utf-8"?>
<a:theme xmlns:a="http://schemas.openxmlformats.org/drawingml/2006/main" name="slideUn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lideUn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9 gennaio 2012 Livorno">
  <a:themeElements>
    <a:clrScheme name="9 gennaio 2012 Livorn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9 gennaio 2012 Livor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rgbClr val="040408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rgbClr val="040408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9 gennaio 2012 Livorn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gennaio 2012 Livorn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gennaio 2012 Livorn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gennaio 2012 Livorn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gennaio 2012 Livorn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lideUn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slideUnipi</Template>
  <TotalTime>1531</TotalTime>
  <Words>2495</Words>
  <Application>Microsoft Office PowerPoint</Application>
  <PresentationFormat>Presentazione su schermo (4:3)</PresentationFormat>
  <Paragraphs>391</Paragraphs>
  <Slides>51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51</vt:i4>
      </vt:variant>
    </vt:vector>
  </HeadingPairs>
  <TitlesOfParts>
    <vt:vector size="55" baseType="lpstr">
      <vt:lpstr>slideUnipi</vt:lpstr>
      <vt:lpstr>1_slideUnipi</vt:lpstr>
      <vt:lpstr>3_9 gennaio 2012 Livorno</vt:lpstr>
      <vt:lpstr>2_slideUnipi</vt:lpstr>
      <vt:lpstr>Presentazione standard di PowerPoint</vt:lpstr>
      <vt:lpstr>PROLOGO</vt:lpstr>
      <vt:lpstr>PROLOGO</vt:lpstr>
      <vt:lpstr>PROLOGO</vt:lpstr>
      <vt:lpstr>PROLOGO</vt:lpstr>
      <vt:lpstr>PROLOGO</vt:lpstr>
      <vt:lpstr>PROLOGO</vt:lpstr>
      <vt:lpstr>PROLOGO</vt:lpstr>
      <vt:lpstr>PROLOGO – seconda versione</vt:lpstr>
      <vt:lpstr>Attività 1</vt:lpstr>
      <vt:lpstr>Presentazione standard di PowerPoint</vt:lpstr>
      <vt:lpstr>Attività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Pezzini</dc:creator>
  <cp:lastModifiedBy>Flavia</cp:lastModifiedBy>
  <cp:revision>164</cp:revision>
  <dcterms:created xsi:type="dcterms:W3CDTF">2016-12-20T12:24:44Z</dcterms:created>
  <dcterms:modified xsi:type="dcterms:W3CDTF">2018-11-09T09:52:53Z</dcterms:modified>
</cp:coreProperties>
</file>